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6"/>
  </p:notesMasterIdLst>
  <p:sldIdLst>
    <p:sldId id="256" r:id="rId2"/>
    <p:sldId id="257" r:id="rId3"/>
    <p:sldId id="258" r:id="rId4"/>
    <p:sldId id="259" r:id="rId5"/>
    <p:sldId id="260" r:id="rId6"/>
    <p:sldId id="261" r:id="rId7"/>
    <p:sldId id="266" r:id="rId8"/>
    <p:sldId id="262" r:id="rId9"/>
    <p:sldId id="263" r:id="rId10"/>
    <p:sldId id="264" r:id="rId11"/>
    <p:sldId id="265" r:id="rId12"/>
    <p:sldId id="267" r:id="rId13"/>
    <p:sldId id="268" r:id="rId14"/>
    <p:sldId id="269" r:id="rId15"/>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66"/>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1" y="55"/>
      </p:cViewPr>
      <p:guideLst>
        <p:guide orient="horz" pos="2160"/>
        <p:guide pos="384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6T17:11:24.700"/>
    </inkml:context>
    <inkml:brush xml:id="br0">
      <inkml:brushProperty name="width" value="0.35" units="cm"/>
      <inkml:brushProperty name="height" value="0.35" units="cm"/>
      <inkml:brushProperty name="color" value="#F6630D"/>
    </inkml:brush>
  </inkml:definitions>
  <inkml:trace contextRef="#ctx0" brushRef="#br0">169 0 144,'-38'31'132,"7"-3"-88,0-3-156,-3-2 40,0 2 24</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5106" name="Rectangle 2">
            <a:extLst>
              <a:ext uri="{FF2B5EF4-FFF2-40B4-BE49-F238E27FC236}">
                <a16:creationId xmlns:a16="http://schemas.microsoft.com/office/drawing/2014/main" id="{2A9A5209-DF96-4596-88BE-A5F9BFB97610}"/>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175107" name="Rectangle 3">
            <a:extLst>
              <a:ext uri="{FF2B5EF4-FFF2-40B4-BE49-F238E27FC236}">
                <a16:creationId xmlns:a16="http://schemas.microsoft.com/office/drawing/2014/main" id="{6E884C42-D890-4C28-83D2-664B2CD6EAD5}"/>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defRPr>
            </a:lvl1pPr>
          </a:lstStyle>
          <a:p>
            <a:pPr>
              <a:defRPr/>
            </a:pPr>
            <a:endParaRPr lang="en-US"/>
          </a:p>
        </p:txBody>
      </p:sp>
      <p:sp>
        <p:nvSpPr>
          <p:cNvPr id="3076" name="Rectangle 4">
            <a:extLst>
              <a:ext uri="{FF2B5EF4-FFF2-40B4-BE49-F238E27FC236}">
                <a16:creationId xmlns:a16="http://schemas.microsoft.com/office/drawing/2014/main" id="{B1844210-ACEC-43FA-9A27-4E82417642E3}"/>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5109" name="Rectangle 5">
            <a:extLst>
              <a:ext uri="{FF2B5EF4-FFF2-40B4-BE49-F238E27FC236}">
                <a16:creationId xmlns:a16="http://schemas.microsoft.com/office/drawing/2014/main" id="{D6ECFF5C-C869-42DA-BD20-AC635A0CC066}"/>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5110" name="Rectangle 6">
            <a:extLst>
              <a:ext uri="{FF2B5EF4-FFF2-40B4-BE49-F238E27FC236}">
                <a16:creationId xmlns:a16="http://schemas.microsoft.com/office/drawing/2014/main" id="{E8EB2022-7C55-4B79-B3D4-1071C5DB7CFA}"/>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175111" name="Rectangle 7">
            <a:extLst>
              <a:ext uri="{FF2B5EF4-FFF2-40B4-BE49-F238E27FC236}">
                <a16:creationId xmlns:a16="http://schemas.microsoft.com/office/drawing/2014/main" id="{05DC6F45-2896-4715-BD86-BDB05AE6A265}"/>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AF67CDF-9B23-4AE1-938F-FCD19F97788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C99A979D-F06C-4E7F-B710-2C40028A72C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D4BA28FC-1115-457A-9164-B6562A1D1242}" type="slidenum">
              <a:rPr lang="en-US" altLang="en-US" smtClean="0"/>
              <a:pPr>
                <a:spcBef>
                  <a:spcPct val="0"/>
                </a:spcBef>
              </a:pPr>
              <a:t>1</a:t>
            </a:fld>
            <a:endParaRPr lang="en-US" altLang="en-US"/>
          </a:p>
        </p:txBody>
      </p:sp>
      <p:sp>
        <p:nvSpPr>
          <p:cNvPr id="5123" name="Rectangle 2">
            <a:extLst>
              <a:ext uri="{FF2B5EF4-FFF2-40B4-BE49-F238E27FC236}">
                <a16:creationId xmlns:a16="http://schemas.microsoft.com/office/drawing/2014/main" id="{E42B27CE-6E5D-4A94-A94B-4DD96F117C10}"/>
              </a:ext>
            </a:extLst>
          </p:cNvPr>
          <p:cNvSpPr>
            <a:spLocks noGrp="1" noRot="1" noChangeAspect="1" noChangeArrowheads="1" noTextEdit="1"/>
          </p:cNvSpPr>
          <p:nvPr>
            <p:ph type="sldImg"/>
          </p:nvPr>
        </p:nvSpPr>
        <p:spPr>
          <a:xfrm>
            <a:off x="381000" y="685800"/>
            <a:ext cx="6096000" cy="3429000"/>
          </a:xfrm>
          <a:ln/>
        </p:spPr>
      </p:sp>
      <p:sp>
        <p:nvSpPr>
          <p:cNvPr id="5124" name="Rectangle 3">
            <a:extLst>
              <a:ext uri="{FF2B5EF4-FFF2-40B4-BE49-F238E27FC236}">
                <a16:creationId xmlns:a16="http://schemas.microsoft.com/office/drawing/2014/main" id="{542E27D0-C897-4753-AC72-C689215B95D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2BF88D79-B5A4-4EEA-9CE8-BDFA312D8A01}"/>
              </a:ext>
            </a:extLst>
          </p:cNvPr>
          <p:cNvSpPr>
            <a:spLocks noChangeArrowheads="1"/>
          </p:cNvSpPr>
          <p:nvPr/>
        </p:nvSpPr>
        <p:spPr bwMode="auto">
          <a:xfrm>
            <a:off x="812800" y="1219200"/>
            <a:ext cx="105664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E5BF8044-8B91-4A1A-BAAD-80D8E21F2E6F}"/>
              </a:ext>
            </a:extLst>
          </p:cNvPr>
          <p:cNvSpPr>
            <a:spLocks noChangeShapeType="1"/>
          </p:cNvSpPr>
          <p:nvPr/>
        </p:nvSpPr>
        <p:spPr bwMode="auto">
          <a:xfrm>
            <a:off x="2641601" y="3962400"/>
            <a:ext cx="8682567"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9986" name="Rectangle 2"/>
          <p:cNvSpPr>
            <a:spLocks noGrp="1" noChangeArrowheads="1"/>
          </p:cNvSpPr>
          <p:nvPr>
            <p:ph type="ctrTitle"/>
          </p:nvPr>
        </p:nvSpPr>
        <p:spPr>
          <a:xfrm>
            <a:off x="1219201" y="1524000"/>
            <a:ext cx="10164233" cy="1752600"/>
          </a:xfrm>
        </p:spPr>
        <p:txBody>
          <a:bodyPr/>
          <a:lstStyle>
            <a:lvl1pPr>
              <a:defRPr sz="5000"/>
            </a:lvl1pPr>
          </a:lstStyle>
          <a:p>
            <a:pPr lvl="0"/>
            <a:r>
              <a:rPr lang="en-US" altLang="en-US" noProof="0"/>
              <a:t>Click to edit Master title style</a:t>
            </a:r>
          </a:p>
        </p:txBody>
      </p:sp>
      <p:sp>
        <p:nvSpPr>
          <p:cNvPr id="169987" name="Rectangle 3"/>
          <p:cNvSpPr>
            <a:spLocks noGrp="1" noChangeArrowheads="1"/>
          </p:cNvSpPr>
          <p:nvPr>
            <p:ph type="subTitle" idx="1"/>
          </p:nvPr>
        </p:nvSpPr>
        <p:spPr>
          <a:xfrm>
            <a:off x="2641600" y="3962400"/>
            <a:ext cx="8737600" cy="1752600"/>
          </a:xfrm>
        </p:spPr>
        <p:txBody>
          <a:bodyPr/>
          <a:lstStyle>
            <a:lvl1pPr marL="0" indent="0">
              <a:buFont typeface="Wingdings" pitchFamily="2" charset="2"/>
              <a:buNone/>
              <a:defRPr sz="2800"/>
            </a:lvl1pPr>
          </a:lstStyle>
          <a:p>
            <a:pPr lvl="0"/>
            <a:r>
              <a:rPr lang="en-US" altLang="en-US" noProof="0"/>
              <a:t>Click to edit Master subtitle style</a:t>
            </a:r>
          </a:p>
        </p:txBody>
      </p:sp>
      <p:sp>
        <p:nvSpPr>
          <p:cNvPr id="6" name="Rectangle 4">
            <a:extLst>
              <a:ext uri="{FF2B5EF4-FFF2-40B4-BE49-F238E27FC236}">
                <a16:creationId xmlns:a16="http://schemas.microsoft.com/office/drawing/2014/main" id="{12C0F407-2348-4CFE-A3B6-8327A2DB9D56}"/>
              </a:ext>
            </a:extLst>
          </p:cNvPr>
          <p:cNvSpPr>
            <a:spLocks noGrp="1" noChangeArrowheads="1"/>
          </p:cNvSpPr>
          <p:nvPr>
            <p:ph type="dt" sz="half" idx="10"/>
          </p:nvPr>
        </p:nvSpPr>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2E9F738A-2F3F-4F34-B9BA-555510C05932}"/>
              </a:ext>
            </a:extLst>
          </p:cNvPr>
          <p:cNvSpPr>
            <a:spLocks noGrp="1" noChangeArrowheads="1"/>
          </p:cNvSpPr>
          <p:nvPr>
            <p:ph type="ftr" sz="quarter" idx="11"/>
          </p:nvPr>
        </p:nvSpPr>
        <p:spPr>
          <a:xfrm>
            <a:off x="4165600" y="6243638"/>
            <a:ext cx="3860800" cy="457200"/>
          </a:xfrm>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C219CAC5-97AE-4C63-A564-DB5B81083120}"/>
              </a:ext>
            </a:extLst>
          </p:cNvPr>
          <p:cNvSpPr>
            <a:spLocks noGrp="1" noChangeArrowheads="1"/>
          </p:cNvSpPr>
          <p:nvPr>
            <p:ph type="sldNum" sz="quarter" idx="12"/>
          </p:nvPr>
        </p:nvSpPr>
        <p:spPr/>
        <p:txBody>
          <a:bodyPr/>
          <a:lstStyle>
            <a:lvl1pPr>
              <a:defRPr/>
            </a:lvl1pPr>
          </a:lstStyle>
          <a:p>
            <a:pPr>
              <a:defRPr/>
            </a:pPr>
            <a:fld id="{FB4EF229-C24B-457E-9184-6866A89FFD4C}" type="slidenum">
              <a:rPr lang="en-US" altLang="en-US"/>
              <a:pPr>
                <a:defRPr/>
              </a:pPr>
              <a:t>‹#›</a:t>
            </a:fld>
            <a:endParaRPr lang="en-US" altLang="en-US"/>
          </a:p>
        </p:txBody>
      </p:sp>
    </p:spTree>
    <p:extLst>
      <p:ext uri="{BB962C8B-B14F-4D97-AF65-F5344CB8AC3E}">
        <p14:creationId xmlns:p14="http://schemas.microsoft.com/office/powerpoint/2010/main" val="691727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D28A5AC-8544-4F4D-BDF3-9193012684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E3025DDE-4789-4E9A-8B34-BD880C164DA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C54D1551-E1B1-4913-BE9C-DB5EE2FB18A8}"/>
              </a:ext>
            </a:extLst>
          </p:cNvPr>
          <p:cNvSpPr>
            <a:spLocks noGrp="1" noChangeArrowheads="1"/>
          </p:cNvSpPr>
          <p:nvPr>
            <p:ph type="sldNum" sz="quarter" idx="12"/>
          </p:nvPr>
        </p:nvSpPr>
        <p:spPr>
          <a:ln/>
        </p:spPr>
        <p:txBody>
          <a:bodyPr/>
          <a:lstStyle>
            <a:lvl1pPr>
              <a:defRPr/>
            </a:lvl1pPr>
          </a:lstStyle>
          <a:p>
            <a:pPr>
              <a:defRPr/>
            </a:pPr>
            <a:fld id="{4C3B3EEA-2D80-489A-B74A-065AC8B5E10E}" type="slidenum">
              <a:rPr lang="en-US" altLang="en-US"/>
              <a:pPr>
                <a:defRPr/>
              </a:pPr>
              <a:t>‹#›</a:t>
            </a:fld>
            <a:endParaRPr lang="en-US" altLang="en-US"/>
          </a:p>
        </p:txBody>
      </p:sp>
    </p:spTree>
    <p:extLst>
      <p:ext uri="{BB962C8B-B14F-4D97-AF65-F5344CB8AC3E}">
        <p14:creationId xmlns:p14="http://schemas.microsoft.com/office/powerpoint/2010/main" val="1787440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CE4058A-F119-4AD4-8925-B9B00C64C3C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364E743-649C-47EB-A2E3-72C922361AD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75E8B2C-92D1-4088-8C6C-F6A79FE8493A}"/>
              </a:ext>
            </a:extLst>
          </p:cNvPr>
          <p:cNvSpPr>
            <a:spLocks noGrp="1" noChangeArrowheads="1"/>
          </p:cNvSpPr>
          <p:nvPr>
            <p:ph type="sldNum" sz="quarter" idx="12"/>
          </p:nvPr>
        </p:nvSpPr>
        <p:spPr>
          <a:ln/>
        </p:spPr>
        <p:txBody>
          <a:bodyPr/>
          <a:lstStyle>
            <a:lvl1pPr>
              <a:defRPr/>
            </a:lvl1pPr>
          </a:lstStyle>
          <a:p>
            <a:pPr>
              <a:defRPr/>
            </a:pPr>
            <a:fld id="{01F70E1F-2320-42DD-89C0-EC6460AC44C1}" type="slidenum">
              <a:rPr lang="en-US" altLang="en-US"/>
              <a:pPr>
                <a:defRPr/>
              </a:pPr>
              <a:t>‹#›</a:t>
            </a:fld>
            <a:endParaRPr lang="en-US" altLang="en-US"/>
          </a:p>
        </p:txBody>
      </p:sp>
    </p:spTree>
    <p:extLst>
      <p:ext uri="{BB962C8B-B14F-4D97-AF65-F5344CB8AC3E}">
        <p14:creationId xmlns:p14="http://schemas.microsoft.com/office/powerpoint/2010/main" val="1366411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573DD4F-2552-4090-8C6D-9F8F62477DA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EE43A37-C1AA-48C9-ADE4-C674302CDA5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E66F2B4-8004-43D1-9E80-1FD3D1D50534}"/>
              </a:ext>
            </a:extLst>
          </p:cNvPr>
          <p:cNvSpPr>
            <a:spLocks noGrp="1" noChangeArrowheads="1"/>
          </p:cNvSpPr>
          <p:nvPr>
            <p:ph type="sldNum" sz="quarter" idx="12"/>
          </p:nvPr>
        </p:nvSpPr>
        <p:spPr>
          <a:ln/>
        </p:spPr>
        <p:txBody>
          <a:bodyPr/>
          <a:lstStyle>
            <a:lvl1pPr>
              <a:defRPr/>
            </a:lvl1pPr>
          </a:lstStyle>
          <a:p>
            <a:pPr>
              <a:defRPr/>
            </a:pPr>
            <a:fld id="{71FF0B87-D2B9-44A1-BDAD-481DE73BC570}" type="slidenum">
              <a:rPr lang="en-US" altLang="en-US"/>
              <a:pPr>
                <a:defRPr/>
              </a:pPr>
              <a:t>‹#›</a:t>
            </a:fld>
            <a:endParaRPr lang="en-US" altLang="en-US"/>
          </a:p>
        </p:txBody>
      </p:sp>
    </p:spTree>
    <p:extLst>
      <p:ext uri="{BB962C8B-B14F-4D97-AF65-F5344CB8AC3E}">
        <p14:creationId xmlns:p14="http://schemas.microsoft.com/office/powerpoint/2010/main" val="1322388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08217D8-50F4-4549-B08E-D0B297235B1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EB8C2A46-CDA5-409B-A935-395104314B4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12698319-BEFD-485B-883C-CDFD6425052C}"/>
              </a:ext>
            </a:extLst>
          </p:cNvPr>
          <p:cNvSpPr>
            <a:spLocks noGrp="1" noChangeArrowheads="1"/>
          </p:cNvSpPr>
          <p:nvPr>
            <p:ph type="sldNum" sz="quarter" idx="12"/>
          </p:nvPr>
        </p:nvSpPr>
        <p:spPr>
          <a:ln/>
        </p:spPr>
        <p:txBody>
          <a:bodyPr/>
          <a:lstStyle>
            <a:lvl1pPr>
              <a:defRPr/>
            </a:lvl1pPr>
          </a:lstStyle>
          <a:p>
            <a:pPr>
              <a:defRPr/>
            </a:pPr>
            <a:fld id="{3D9E1CA2-7A32-4ED3-914E-644F9D495894}" type="slidenum">
              <a:rPr lang="en-US" altLang="en-US"/>
              <a:pPr>
                <a:defRPr/>
              </a:pPr>
              <a:t>‹#›</a:t>
            </a:fld>
            <a:endParaRPr lang="en-US" altLang="en-US"/>
          </a:p>
        </p:txBody>
      </p:sp>
    </p:spTree>
    <p:extLst>
      <p:ext uri="{BB962C8B-B14F-4D97-AF65-F5344CB8AC3E}">
        <p14:creationId xmlns:p14="http://schemas.microsoft.com/office/powerpoint/2010/main" val="3396622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B9C22E6C-A3FE-4C8F-9463-DD2608F1A64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8DCE73D6-9C7D-46CB-8ABA-F4C6AE07B20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0FFF5F62-4F87-4FB1-B1A6-0D57F6440BE2}"/>
              </a:ext>
            </a:extLst>
          </p:cNvPr>
          <p:cNvSpPr>
            <a:spLocks noGrp="1" noChangeArrowheads="1"/>
          </p:cNvSpPr>
          <p:nvPr>
            <p:ph type="sldNum" sz="quarter" idx="12"/>
          </p:nvPr>
        </p:nvSpPr>
        <p:spPr>
          <a:ln/>
        </p:spPr>
        <p:txBody>
          <a:bodyPr/>
          <a:lstStyle>
            <a:lvl1pPr>
              <a:defRPr/>
            </a:lvl1pPr>
          </a:lstStyle>
          <a:p>
            <a:pPr>
              <a:defRPr/>
            </a:pPr>
            <a:fld id="{32BD823A-6107-42F2-9C81-1E29946986EF}" type="slidenum">
              <a:rPr lang="en-US" altLang="en-US"/>
              <a:pPr>
                <a:defRPr/>
              </a:pPr>
              <a:t>‹#›</a:t>
            </a:fld>
            <a:endParaRPr lang="en-US" altLang="en-US"/>
          </a:p>
        </p:txBody>
      </p:sp>
    </p:spTree>
    <p:extLst>
      <p:ext uri="{BB962C8B-B14F-4D97-AF65-F5344CB8AC3E}">
        <p14:creationId xmlns:p14="http://schemas.microsoft.com/office/powerpoint/2010/main" val="1870382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1AD66598-52FC-4AC5-A9B8-FD25D73CF1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FFBEDFC5-01DA-4AD3-BF7C-FE211A5C0C9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D082022A-CF05-4A7E-AEB6-43663A058AF7}"/>
              </a:ext>
            </a:extLst>
          </p:cNvPr>
          <p:cNvSpPr>
            <a:spLocks noGrp="1" noChangeArrowheads="1"/>
          </p:cNvSpPr>
          <p:nvPr>
            <p:ph type="sldNum" sz="quarter" idx="12"/>
          </p:nvPr>
        </p:nvSpPr>
        <p:spPr>
          <a:ln/>
        </p:spPr>
        <p:txBody>
          <a:bodyPr/>
          <a:lstStyle>
            <a:lvl1pPr>
              <a:defRPr/>
            </a:lvl1pPr>
          </a:lstStyle>
          <a:p>
            <a:pPr>
              <a:defRPr/>
            </a:pPr>
            <a:fld id="{02D70155-FA46-4CA7-A1FF-07CBD2CDCAAC}" type="slidenum">
              <a:rPr lang="en-US" altLang="en-US"/>
              <a:pPr>
                <a:defRPr/>
              </a:pPr>
              <a:t>‹#›</a:t>
            </a:fld>
            <a:endParaRPr lang="en-US" altLang="en-US"/>
          </a:p>
        </p:txBody>
      </p:sp>
    </p:spTree>
    <p:extLst>
      <p:ext uri="{BB962C8B-B14F-4D97-AF65-F5344CB8AC3E}">
        <p14:creationId xmlns:p14="http://schemas.microsoft.com/office/powerpoint/2010/main" val="3567003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2EA575DA-BDF5-471B-9A78-47C5A081F38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0344832B-CA91-4EE1-804D-F06E31D9637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8C6D232-B179-40C0-8D7C-817BEB869A3C}"/>
              </a:ext>
            </a:extLst>
          </p:cNvPr>
          <p:cNvSpPr>
            <a:spLocks noGrp="1" noChangeArrowheads="1"/>
          </p:cNvSpPr>
          <p:nvPr>
            <p:ph type="sldNum" sz="quarter" idx="12"/>
          </p:nvPr>
        </p:nvSpPr>
        <p:spPr>
          <a:ln/>
        </p:spPr>
        <p:txBody>
          <a:bodyPr/>
          <a:lstStyle>
            <a:lvl1pPr>
              <a:defRPr/>
            </a:lvl1pPr>
          </a:lstStyle>
          <a:p>
            <a:pPr>
              <a:defRPr/>
            </a:pPr>
            <a:fld id="{E95F4487-F62C-4773-8C6A-B45D6E39052D}" type="slidenum">
              <a:rPr lang="en-US" altLang="en-US"/>
              <a:pPr>
                <a:defRPr/>
              </a:pPr>
              <a:t>‹#›</a:t>
            </a:fld>
            <a:endParaRPr lang="en-US" altLang="en-US"/>
          </a:p>
        </p:txBody>
      </p:sp>
    </p:spTree>
    <p:extLst>
      <p:ext uri="{BB962C8B-B14F-4D97-AF65-F5344CB8AC3E}">
        <p14:creationId xmlns:p14="http://schemas.microsoft.com/office/powerpoint/2010/main" val="1560236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377DC74-209F-4865-8B5C-F81AF72C3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5C32A3F7-E92A-49EE-B498-656C0D342F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703EB060-967B-4D52-A9CB-5AB53C0159A9}"/>
              </a:ext>
            </a:extLst>
          </p:cNvPr>
          <p:cNvSpPr>
            <a:spLocks noGrp="1" noChangeArrowheads="1"/>
          </p:cNvSpPr>
          <p:nvPr>
            <p:ph type="sldNum" sz="quarter" idx="12"/>
          </p:nvPr>
        </p:nvSpPr>
        <p:spPr>
          <a:ln/>
        </p:spPr>
        <p:txBody>
          <a:bodyPr/>
          <a:lstStyle>
            <a:lvl1pPr>
              <a:defRPr/>
            </a:lvl1pPr>
          </a:lstStyle>
          <a:p>
            <a:pPr>
              <a:defRPr/>
            </a:pPr>
            <a:fld id="{894B2193-AA8A-49F0-B4C8-E86E9E776E4A}" type="slidenum">
              <a:rPr lang="en-US" altLang="en-US"/>
              <a:pPr>
                <a:defRPr/>
              </a:pPr>
              <a:t>‹#›</a:t>
            </a:fld>
            <a:endParaRPr lang="en-US" altLang="en-US"/>
          </a:p>
        </p:txBody>
      </p:sp>
    </p:spTree>
    <p:extLst>
      <p:ext uri="{BB962C8B-B14F-4D97-AF65-F5344CB8AC3E}">
        <p14:creationId xmlns:p14="http://schemas.microsoft.com/office/powerpoint/2010/main" val="2513088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EB6E5A0-EEF2-4D33-BAA3-E9BACBB3BBD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24FD760-0DFD-4430-938D-688A3128C13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13D3FA4B-D32F-446A-B085-8501E0BC4E12}"/>
              </a:ext>
            </a:extLst>
          </p:cNvPr>
          <p:cNvSpPr>
            <a:spLocks noGrp="1" noChangeArrowheads="1"/>
          </p:cNvSpPr>
          <p:nvPr>
            <p:ph type="sldNum" sz="quarter" idx="12"/>
          </p:nvPr>
        </p:nvSpPr>
        <p:spPr>
          <a:ln/>
        </p:spPr>
        <p:txBody>
          <a:bodyPr/>
          <a:lstStyle>
            <a:lvl1pPr>
              <a:defRPr/>
            </a:lvl1pPr>
          </a:lstStyle>
          <a:p>
            <a:pPr>
              <a:defRPr/>
            </a:pPr>
            <a:fld id="{82932CEE-057B-4484-BACD-C717E9352080}" type="slidenum">
              <a:rPr lang="en-US" altLang="en-US"/>
              <a:pPr>
                <a:defRPr/>
              </a:pPr>
              <a:t>‹#›</a:t>
            </a:fld>
            <a:endParaRPr lang="en-US" altLang="en-US"/>
          </a:p>
        </p:txBody>
      </p:sp>
    </p:spTree>
    <p:extLst>
      <p:ext uri="{BB962C8B-B14F-4D97-AF65-F5344CB8AC3E}">
        <p14:creationId xmlns:p14="http://schemas.microsoft.com/office/powerpoint/2010/main" val="5291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FB9CF1F-B21D-4EC4-A28E-6343CE4DBA0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33780534-34B8-4E57-B7AE-AC90EF77333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14B32D3A-10E8-4601-9D8A-6587539E1CF5}"/>
              </a:ext>
            </a:extLst>
          </p:cNvPr>
          <p:cNvSpPr>
            <a:spLocks noGrp="1" noChangeArrowheads="1"/>
          </p:cNvSpPr>
          <p:nvPr>
            <p:ph type="sldNum" sz="quarter" idx="12"/>
          </p:nvPr>
        </p:nvSpPr>
        <p:spPr>
          <a:ln/>
        </p:spPr>
        <p:txBody>
          <a:bodyPr/>
          <a:lstStyle>
            <a:lvl1pPr>
              <a:defRPr/>
            </a:lvl1pPr>
          </a:lstStyle>
          <a:p>
            <a:pPr>
              <a:defRPr/>
            </a:pPr>
            <a:fld id="{2EA515F9-ED21-4C79-9E18-E682895E2697}" type="slidenum">
              <a:rPr lang="en-US" altLang="en-US"/>
              <a:pPr>
                <a:defRPr/>
              </a:pPr>
              <a:t>‹#›</a:t>
            </a:fld>
            <a:endParaRPr lang="en-US" altLang="en-US"/>
          </a:p>
        </p:txBody>
      </p:sp>
    </p:spTree>
    <p:extLst>
      <p:ext uri="{BB962C8B-B14F-4D97-AF65-F5344CB8AC3E}">
        <p14:creationId xmlns:p14="http://schemas.microsoft.com/office/powerpoint/2010/main" val="2070162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435C878-6E3B-473F-B79D-CF8433B8A4A2}"/>
              </a:ext>
            </a:extLst>
          </p:cNvPr>
          <p:cNvSpPr>
            <a:spLocks noGrp="1" noChangeArrowheads="1"/>
          </p:cNvSpPr>
          <p:nvPr>
            <p:ph type="title"/>
          </p:nvPr>
        </p:nvSpPr>
        <p:spPr bwMode="auto">
          <a:xfrm>
            <a:off x="609600" y="277814"/>
            <a:ext cx="109728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4CBD3B9-4983-4DAD-AB60-521AD79CB99B}"/>
              </a:ext>
            </a:extLst>
          </p:cNvPr>
          <p:cNvSpPr>
            <a:spLocks noGrp="1" noChangeArrowheads="1"/>
          </p:cNvSpPr>
          <p:nvPr>
            <p:ph type="body" idx="1"/>
          </p:nvPr>
        </p:nvSpPr>
        <p:spPr bwMode="auto">
          <a:xfrm>
            <a:off x="609600" y="1600201"/>
            <a:ext cx="109728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68964" name="Rectangle 4">
            <a:extLst>
              <a:ext uri="{FF2B5EF4-FFF2-40B4-BE49-F238E27FC236}">
                <a16:creationId xmlns:a16="http://schemas.microsoft.com/office/drawing/2014/main" id="{CF80F338-1263-425F-98F2-61FDE33AF04A}"/>
              </a:ext>
            </a:extLst>
          </p:cNvPr>
          <p:cNvSpPr>
            <a:spLocks noGrp="1" noChangeArrowheads="1"/>
          </p:cNvSpPr>
          <p:nvPr>
            <p:ph type="dt" sz="half" idx="2"/>
          </p:nvPr>
        </p:nvSpPr>
        <p:spPr bwMode="auto">
          <a:xfrm>
            <a:off x="609600" y="6243638"/>
            <a:ext cx="2844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mj-lt"/>
                <a:ea typeface="+mn-ea"/>
              </a:defRPr>
            </a:lvl1pPr>
          </a:lstStyle>
          <a:p>
            <a:pPr>
              <a:defRPr/>
            </a:pPr>
            <a:endParaRPr lang="en-US" altLang="en-US"/>
          </a:p>
        </p:txBody>
      </p:sp>
      <p:sp>
        <p:nvSpPr>
          <p:cNvPr id="168965" name="Rectangle 5">
            <a:extLst>
              <a:ext uri="{FF2B5EF4-FFF2-40B4-BE49-F238E27FC236}">
                <a16:creationId xmlns:a16="http://schemas.microsoft.com/office/drawing/2014/main" id="{D91CC673-B7D1-479E-B96D-250179D97757}"/>
              </a:ext>
            </a:extLst>
          </p:cNvPr>
          <p:cNvSpPr>
            <a:spLocks noGrp="1" noChangeArrowheads="1"/>
          </p:cNvSpPr>
          <p:nvPr>
            <p:ph type="ftr" sz="quarter" idx="3"/>
          </p:nvPr>
        </p:nvSpPr>
        <p:spPr bwMode="auto">
          <a:xfrm>
            <a:off x="4165600" y="6248400"/>
            <a:ext cx="3860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sz="1200">
                <a:latin typeface="+mj-lt"/>
                <a:ea typeface="+mn-ea"/>
              </a:defRPr>
            </a:lvl1pPr>
          </a:lstStyle>
          <a:p>
            <a:pPr>
              <a:defRPr/>
            </a:pPr>
            <a:endParaRPr lang="en-US" altLang="en-US"/>
          </a:p>
        </p:txBody>
      </p:sp>
      <p:sp>
        <p:nvSpPr>
          <p:cNvPr id="168966" name="Rectangle 6">
            <a:extLst>
              <a:ext uri="{FF2B5EF4-FFF2-40B4-BE49-F238E27FC236}">
                <a16:creationId xmlns:a16="http://schemas.microsoft.com/office/drawing/2014/main" id="{3FDA6EC9-8F7F-4EF5-944D-B747ED73708D}"/>
              </a:ext>
            </a:extLst>
          </p:cNvPr>
          <p:cNvSpPr>
            <a:spLocks noGrp="1" noChangeArrowheads="1"/>
          </p:cNvSpPr>
          <p:nvPr>
            <p:ph type="sldNum" sz="quarter" idx="4"/>
          </p:nvPr>
        </p:nvSpPr>
        <p:spPr bwMode="auto">
          <a:xfrm>
            <a:off x="8737600" y="6243638"/>
            <a:ext cx="2844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3A0FE06D-A4F6-435A-B9E7-0184843A84FF}" type="slidenum">
              <a:rPr lang="en-US" altLang="en-US"/>
              <a:pPr>
                <a:defRPr/>
              </a:pPr>
              <a:t>‹#›</a:t>
            </a:fld>
            <a:endParaRPr lang="en-US" altLang="en-US"/>
          </a:p>
        </p:txBody>
      </p:sp>
      <p:sp>
        <p:nvSpPr>
          <p:cNvPr id="1031" name="Freeform 7">
            <a:extLst>
              <a:ext uri="{FF2B5EF4-FFF2-40B4-BE49-F238E27FC236}">
                <a16:creationId xmlns:a16="http://schemas.microsoft.com/office/drawing/2014/main" id="{9C2CBDAE-C4E2-4295-9AF8-0FE25859AE98}"/>
              </a:ext>
            </a:extLst>
          </p:cNvPr>
          <p:cNvSpPr>
            <a:spLocks noChangeArrowheads="1"/>
          </p:cNvSpPr>
          <p:nvPr/>
        </p:nvSpPr>
        <p:spPr bwMode="auto">
          <a:xfrm>
            <a:off x="508000" y="228600"/>
            <a:ext cx="109728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456" r:id="rId1"/>
    <p:sldLayoutId id="2147484446" r:id="rId2"/>
    <p:sldLayoutId id="2147484447" r:id="rId3"/>
    <p:sldLayoutId id="2147484448" r:id="rId4"/>
    <p:sldLayoutId id="2147484449" r:id="rId5"/>
    <p:sldLayoutId id="2147484450" r:id="rId6"/>
    <p:sldLayoutId id="2147484451" r:id="rId7"/>
    <p:sldLayoutId id="2147484452" r:id="rId8"/>
    <p:sldLayoutId id="2147484453" r:id="rId9"/>
    <p:sldLayoutId id="2147484454" r:id="rId10"/>
    <p:sldLayoutId id="2147484455" r:id="rId11"/>
  </p:sldLayoutIdLst>
  <p:txStyles>
    <p:titleStyle>
      <a:lvl1pPr algn="l" rtl="0" eaLnBrk="0" fontAlgn="base" hangingPunct="0">
        <a:spcBef>
          <a:spcPct val="0"/>
        </a:spcBef>
        <a:spcAft>
          <a:spcPct val="0"/>
        </a:spcAft>
        <a:defRPr sz="4200">
          <a:solidFill>
            <a:schemeClr val="tx1"/>
          </a:solidFill>
          <a:latin typeface="+mj-lt"/>
          <a:ea typeface="ＭＳ Ｐゴシック" charset="0"/>
          <a:cs typeface="+mj-cs"/>
        </a:defRPr>
      </a:lvl1pPr>
      <a:lvl2pPr algn="l" rtl="0" eaLnBrk="0" fontAlgn="base" hangingPunct="0">
        <a:spcBef>
          <a:spcPct val="0"/>
        </a:spcBef>
        <a:spcAft>
          <a:spcPct val="0"/>
        </a:spcAft>
        <a:defRPr sz="4200">
          <a:solidFill>
            <a:schemeClr val="tx1"/>
          </a:solidFill>
          <a:latin typeface="Garamond" pitchFamily="18" charset="0"/>
          <a:ea typeface="ＭＳ Ｐゴシック" charset="0"/>
        </a:defRPr>
      </a:lvl2pPr>
      <a:lvl3pPr algn="l" rtl="0" eaLnBrk="0" fontAlgn="base" hangingPunct="0">
        <a:spcBef>
          <a:spcPct val="0"/>
        </a:spcBef>
        <a:spcAft>
          <a:spcPct val="0"/>
        </a:spcAft>
        <a:defRPr sz="4200">
          <a:solidFill>
            <a:schemeClr val="tx1"/>
          </a:solidFill>
          <a:latin typeface="Garamond" pitchFamily="18" charset="0"/>
          <a:ea typeface="ＭＳ Ｐゴシック" charset="0"/>
        </a:defRPr>
      </a:lvl3pPr>
      <a:lvl4pPr algn="l" rtl="0" eaLnBrk="0" fontAlgn="base" hangingPunct="0">
        <a:spcBef>
          <a:spcPct val="0"/>
        </a:spcBef>
        <a:spcAft>
          <a:spcPct val="0"/>
        </a:spcAft>
        <a:defRPr sz="4200">
          <a:solidFill>
            <a:schemeClr val="tx1"/>
          </a:solidFill>
          <a:latin typeface="Garamond" pitchFamily="18" charset="0"/>
          <a:ea typeface="ＭＳ Ｐゴシック" charset="0"/>
        </a:defRPr>
      </a:lvl4pPr>
      <a:lvl5pPr algn="l" rtl="0" eaLnBrk="0" fontAlgn="base" hangingPunct="0">
        <a:spcBef>
          <a:spcPct val="0"/>
        </a:spcBef>
        <a:spcAft>
          <a:spcPct val="0"/>
        </a:spcAft>
        <a:defRPr sz="4200">
          <a:solidFill>
            <a:schemeClr val="tx1"/>
          </a:solidFill>
          <a:latin typeface="Garamond" pitchFamily="18" charset="0"/>
          <a:ea typeface="ＭＳ Ｐゴシック" charset="0"/>
        </a:defRPr>
      </a:lvl5pPr>
      <a:lvl6pPr marL="457200" algn="l" rtl="0" fontAlgn="base">
        <a:spcBef>
          <a:spcPct val="0"/>
        </a:spcBef>
        <a:spcAft>
          <a:spcPct val="0"/>
        </a:spcAft>
        <a:defRPr sz="4200">
          <a:solidFill>
            <a:schemeClr val="tx1"/>
          </a:solidFill>
          <a:latin typeface="Garamond" pitchFamily="18" charset="0"/>
        </a:defRPr>
      </a:lvl6pPr>
      <a:lvl7pPr marL="914400" algn="l" rtl="0" fontAlgn="base">
        <a:spcBef>
          <a:spcPct val="0"/>
        </a:spcBef>
        <a:spcAft>
          <a:spcPct val="0"/>
        </a:spcAft>
        <a:defRPr sz="4200">
          <a:solidFill>
            <a:schemeClr val="tx1"/>
          </a:solidFill>
          <a:latin typeface="Garamond" pitchFamily="18" charset="0"/>
        </a:defRPr>
      </a:lvl7pPr>
      <a:lvl8pPr marL="1371600" algn="l" rtl="0" fontAlgn="base">
        <a:spcBef>
          <a:spcPct val="0"/>
        </a:spcBef>
        <a:spcAft>
          <a:spcPct val="0"/>
        </a:spcAft>
        <a:defRPr sz="4200">
          <a:solidFill>
            <a:schemeClr val="tx1"/>
          </a:solidFill>
          <a:latin typeface="Garamond" pitchFamily="18" charset="0"/>
        </a:defRPr>
      </a:lvl8pPr>
      <a:lvl9pPr marL="1828800" algn="l" rtl="0" fontAlgn="base">
        <a:spcBef>
          <a:spcPct val="0"/>
        </a:spcBef>
        <a:spcAft>
          <a:spcPct val="0"/>
        </a:spcAft>
        <a:defRPr sz="4200">
          <a:solidFill>
            <a:schemeClr val="tx1"/>
          </a:solidFill>
          <a:latin typeface="Garamond" pitchFamily="18" charset="0"/>
        </a:defRPr>
      </a:lvl9pPr>
    </p:titleStyle>
    <p:bodyStyle>
      <a:lvl1pPr marL="342900" indent="-342900" algn="l" rtl="0" eaLnBrk="0" fontAlgn="base" hangingPunct="0">
        <a:spcBef>
          <a:spcPct val="20000"/>
        </a:spcBef>
        <a:spcAft>
          <a:spcPct val="0"/>
        </a:spcAft>
        <a:buClr>
          <a:schemeClr val="tx1"/>
        </a:buClr>
        <a:buSzPct val="40000"/>
        <a:buFont typeface="Wingdings" panose="05000000000000000000" pitchFamily="2" charset="2"/>
        <a:buChar char="n"/>
        <a:defRPr sz="3000">
          <a:solidFill>
            <a:schemeClr val="tx1"/>
          </a:solidFill>
          <a:latin typeface="+mn-lt"/>
          <a:ea typeface="ＭＳ Ｐゴシック" charset="0"/>
          <a:cs typeface="+mn-cs"/>
        </a:defRPr>
      </a:lvl1pPr>
      <a:lvl2pPr marL="669925" indent="-325438" algn="l" rtl="0" eaLnBrk="0" fontAlgn="base" hangingPunct="0">
        <a:spcBef>
          <a:spcPct val="20000"/>
        </a:spcBef>
        <a:spcAft>
          <a:spcPct val="0"/>
        </a:spcAft>
        <a:buClr>
          <a:schemeClr val="tx1"/>
        </a:buClr>
        <a:buSzPct val="40000"/>
        <a:buFont typeface="Wingdings" panose="05000000000000000000" pitchFamily="2" charset="2"/>
        <a:buChar char="q"/>
        <a:defRPr sz="2600">
          <a:solidFill>
            <a:schemeClr val="tx1"/>
          </a:solidFill>
          <a:latin typeface="+mn-lt"/>
          <a:ea typeface="ＭＳ Ｐゴシック" charset="0"/>
        </a:defRPr>
      </a:lvl2pPr>
      <a:lvl3pPr marL="1022350" indent="-350838" algn="l" rtl="0" eaLnBrk="0" fontAlgn="base" hangingPunct="0">
        <a:spcBef>
          <a:spcPct val="20000"/>
        </a:spcBef>
        <a:spcAft>
          <a:spcPct val="0"/>
        </a:spcAft>
        <a:buClr>
          <a:schemeClr val="tx1"/>
        </a:buClr>
        <a:buSzPct val="40000"/>
        <a:buFont typeface="Wingdings" panose="05000000000000000000" pitchFamily="2" charset="2"/>
        <a:buChar char="n"/>
        <a:defRPr sz="2200">
          <a:solidFill>
            <a:schemeClr val="tx1"/>
          </a:solidFill>
          <a:latin typeface="+mn-lt"/>
          <a:ea typeface="ＭＳ Ｐゴシック" charset="0"/>
        </a:defRPr>
      </a:lvl3pPr>
      <a:lvl4pPr marL="1339850" indent="-315913" algn="l" rtl="0" eaLnBrk="0" fontAlgn="base" hangingPunct="0">
        <a:spcBef>
          <a:spcPct val="20000"/>
        </a:spcBef>
        <a:spcAft>
          <a:spcPct val="0"/>
        </a:spcAft>
        <a:buClr>
          <a:schemeClr val="tx1"/>
        </a:buClr>
        <a:buSzPct val="40000"/>
        <a:buFont typeface="Wingdings" panose="05000000000000000000" pitchFamily="2" charset="2"/>
        <a:buChar char="q"/>
        <a:defRPr sz="2000">
          <a:solidFill>
            <a:schemeClr val="tx1"/>
          </a:solidFill>
          <a:latin typeface="+mn-lt"/>
          <a:ea typeface="ＭＳ Ｐゴシック" charset="0"/>
        </a:defRPr>
      </a:lvl4pPr>
      <a:lvl5pPr marL="1681163" indent="-339725" algn="l" rtl="0" eaLnBrk="0" fontAlgn="base" hangingPunct="0">
        <a:spcBef>
          <a:spcPct val="20000"/>
        </a:spcBef>
        <a:spcAft>
          <a:spcPct val="0"/>
        </a:spcAft>
        <a:buClr>
          <a:schemeClr val="tx1"/>
        </a:buClr>
        <a:buSzPct val="40000"/>
        <a:buFont typeface="Wingdings" panose="05000000000000000000" pitchFamily="2" charset="2"/>
        <a:buChar char="§"/>
        <a:defRPr sz="2000">
          <a:solidFill>
            <a:schemeClr val="tx1"/>
          </a:solidFill>
          <a:latin typeface="+mn-lt"/>
          <a:ea typeface="ＭＳ Ｐゴシック" charset="0"/>
        </a:defRPr>
      </a:lvl5pPr>
      <a:lvl6pPr marL="2138363" indent="-339725" algn="l" rtl="0" fontAlgn="base">
        <a:spcBef>
          <a:spcPct val="20000"/>
        </a:spcBef>
        <a:spcAft>
          <a:spcPct val="0"/>
        </a:spcAft>
        <a:buClr>
          <a:schemeClr val="tx1"/>
        </a:buClr>
        <a:buSzPct val="40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tx1"/>
        </a:buClr>
        <a:buSzPct val="40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tx1"/>
        </a:buClr>
        <a:buSzPct val="40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tx1"/>
        </a:buClr>
        <a:buSzPct val="4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rn.com/author=119229"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7" Type="http://schemas.openxmlformats.org/officeDocument/2006/relationships/image" Target="../media/image3.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9D4691D-AD7C-4F48-9AD6-BDA6668454B8}"/>
              </a:ext>
            </a:extLst>
          </p:cNvPr>
          <p:cNvSpPr>
            <a:spLocks noGrp="1" noChangeArrowheads="1"/>
          </p:cNvSpPr>
          <p:nvPr>
            <p:ph type="ctrTitle"/>
          </p:nvPr>
        </p:nvSpPr>
        <p:spPr/>
        <p:txBody>
          <a:bodyPr/>
          <a:lstStyle/>
          <a:p>
            <a:pPr eaLnBrk="1" hangingPunct="1"/>
            <a:r>
              <a:rPr lang="en-US" altLang="en-US" dirty="0">
                <a:ea typeface="ＭＳ Ｐゴシック" panose="020B0600070205080204" pitchFamily="34" charset="-128"/>
              </a:rPr>
              <a:t>The Mailbox Rule</a:t>
            </a:r>
          </a:p>
        </p:txBody>
      </p:sp>
      <p:sp>
        <p:nvSpPr>
          <p:cNvPr id="4099" name="Rectangle 3">
            <a:extLst>
              <a:ext uri="{FF2B5EF4-FFF2-40B4-BE49-F238E27FC236}">
                <a16:creationId xmlns:a16="http://schemas.microsoft.com/office/drawing/2014/main" id="{04A299DC-AD0A-45C3-B942-8672D741CC98}"/>
              </a:ext>
            </a:extLst>
          </p:cNvPr>
          <p:cNvSpPr>
            <a:spLocks noGrp="1" noChangeArrowheads="1"/>
          </p:cNvSpPr>
          <p:nvPr>
            <p:ph type="subTitle" idx="1"/>
          </p:nvPr>
        </p:nvSpPr>
        <p:spPr>
          <a:xfrm>
            <a:off x="3505200" y="3962400"/>
            <a:ext cx="6553200" cy="2286000"/>
          </a:xfrm>
        </p:spPr>
        <p:txBody>
          <a:bodyPr/>
          <a:lstStyle/>
          <a:p>
            <a:pPr eaLnBrk="1" hangingPunct="1"/>
            <a:r>
              <a:rPr lang="en-US" altLang="en-US" dirty="0">
                <a:ea typeface="ＭＳ Ｐゴシック" panose="020B0600070205080204" pitchFamily="34" charset="-128"/>
              </a:rPr>
              <a:t>Richard Warner</a:t>
            </a:r>
          </a:p>
          <a:p>
            <a:r>
              <a:rPr lang="en-US" altLang="en-US" dirty="0">
                <a:ea typeface="ＭＳ Ｐゴシック" panose="020B0600070205080204" pitchFamily="34" charset="-128"/>
                <a:hlinkClick r:id="rId3"/>
              </a:rPr>
              <a:t>​</a:t>
            </a:r>
            <a:endParaRPr lang="en-US" altLang="en-US" dirty="0">
              <a:ea typeface="ＭＳ Ｐゴシック" panose="020B0600070205080204" pitchFamily="34" charset="-128"/>
            </a:endParaRPr>
          </a:p>
          <a:p>
            <a:pPr eaLnBrk="1" hangingPunct="1"/>
            <a:endParaRPr lang="en-US" altLang="en-US" dirty="0">
              <a:ea typeface="ＭＳ Ｐゴシック" panose="020B0600070205080204"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3E5B7-BFCF-4DF0-9FD0-9FA2954802C4}"/>
              </a:ext>
            </a:extLst>
          </p:cNvPr>
          <p:cNvSpPr>
            <a:spLocks noGrp="1"/>
          </p:cNvSpPr>
          <p:nvPr>
            <p:ph type="title"/>
          </p:nvPr>
        </p:nvSpPr>
        <p:spPr>
          <a:xfrm>
            <a:off x="609600" y="277815"/>
            <a:ext cx="10972800" cy="788986"/>
          </a:xfrm>
        </p:spPr>
        <p:txBody>
          <a:bodyPr/>
          <a:lstStyle/>
          <a:p>
            <a:r>
              <a:rPr lang="en-US" dirty="0"/>
              <a:t>Seed Co. and Brown</a:t>
            </a:r>
          </a:p>
        </p:txBody>
      </p:sp>
      <p:sp>
        <p:nvSpPr>
          <p:cNvPr id="3" name="Content Placeholder 2">
            <a:extLst>
              <a:ext uri="{FF2B5EF4-FFF2-40B4-BE49-F238E27FC236}">
                <a16:creationId xmlns:a16="http://schemas.microsoft.com/office/drawing/2014/main" id="{3B5CEE21-C4F4-4A8F-8C61-4494D379603F}"/>
              </a:ext>
            </a:extLst>
          </p:cNvPr>
          <p:cNvSpPr>
            <a:spLocks noGrp="1"/>
          </p:cNvSpPr>
          <p:nvPr>
            <p:ph idx="1"/>
          </p:nvPr>
        </p:nvSpPr>
        <p:spPr>
          <a:xfrm>
            <a:off x="576943" y="1163637"/>
            <a:ext cx="10972800" cy="4530725"/>
          </a:xfrm>
        </p:spPr>
        <p:txBody>
          <a:bodyPr/>
          <a:lstStyle/>
          <a:p>
            <a:pPr>
              <a:spcBef>
                <a:spcPts val="0"/>
              </a:spcBef>
            </a:pPr>
            <a:r>
              <a:rPr lang="en-US" sz="2400" dirty="0"/>
              <a:t>On September 21, Seed Co. </a:t>
            </a:r>
            <a:r>
              <a:rPr lang="en-US" sz="2800" dirty="0"/>
              <a:t>mailed a grain sample to several people, including Brown.</a:t>
            </a:r>
            <a:r>
              <a:rPr lang="en-US" sz="4000" dirty="0"/>
              <a:t> </a:t>
            </a:r>
            <a:r>
              <a:rPr lang="en-US" sz="2400" dirty="0"/>
              <a:t>This appeared on the face of the sample: </a:t>
            </a:r>
            <a:r>
              <a:rPr lang="en-US" sz="2000" dirty="0"/>
              <a:t>Red clover -- 50,000 pounds like sample. I am asking 24 cents per pound.</a:t>
            </a:r>
          </a:p>
          <a:p>
            <a:r>
              <a:rPr lang="en-US" sz="2400" dirty="0"/>
              <a:t>On October 4, Brown wired Seed Co.: </a:t>
            </a:r>
            <a:r>
              <a:rPr lang="en-US" sz="2000" dirty="0"/>
              <a:t>Sample received.  Your price too high. Wire firm offer naming absolutely lowest price.</a:t>
            </a:r>
          </a:p>
          <a:p>
            <a:r>
              <a:rPr lang="en-US" sz="2400" dirty="0"/>
              <a:t>On October 8, Seed Co. responded:</a:t>
            </a:r>
          </a:p>
          <a:p>
            <a:pPr lvl="1"/>
            <a:r>
              <a:rPr lang="en-US" sz="2000" dirty="0"/>
              <a:t>I am asking 23 cents a pound for the red clover seed.  </a:t>
            </a:r>
          </a:p>
          <a:p>
            <a:pPr lvl="1"/>
            <a:r>
              <a:rPr lang="en-US" sz="2000" b="1" dirty="0"/>
              <a:t>Have an offer 22 3/4 a pound.</a:t>
            </a:r>
          </a:p>
          <a:p>
            <a:r>
              <a:rPr lang="en-US" sz="2400" dirty="0"/>
              <a:t>The next day Brown responded by "accepting" the "offer".  Seed Co. refused to deliver.</a:t>
            </a:r>
          </a:p>
          <a:p>
            <a:r>
              <a:rPr lang="en-US" sz="2400" dirty="0"/>
              <a:t>Was the October 8 communication an offer? </a:t>
            </a:r>
          </a:p>
          <a:p>
            <a:r>
              <a:rPr lang="en-US" sz="2400" dirty="0"/>
              <a:t>(a) Yes</a:t>
            </a:r>
          </a:p>
          <a:p>
            <a:r>
              <a:rPr lang="en-US" sz="2400" dirty="0"/>
              <a:t>(b) No</a:t>
            </a:r>
          </a:p>
          <a:p>
            <a:pPr marL="0" indent="0">
              <a:buNone/>
            </a:pPr>
            <a:endParaRPr lang="en-US" sz="2400" dirty="0"/>
          </a:p>
          <a:p>
            <a:endParaRPr lang="en-US" sz="2400" dirty="0"/>
          </a:p>
          <a:p>
            <a:pPr marL="0" indent="0">
              <a:buNone/>
            </a:pPr>
            <a:endParaRPr lang="en-US" dirty="0"/>
          </a:p>
        </p:txBody>
      </p:sp>
    </p:spTree>
    <p:extLst>
      <p:ext uri="{BB962C8B-B14F-4D97-AF65-F5344CB8AC3E}">
        <p14:creationId xmlns:p14="http://schemas.microsoft.com/office/powerpoint/2010/main" val="2632537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5D16F-32F3-423B-A79B-7D9729FFF9AB}"/>
              </a:ext>
            </a:extLst>
          </p:cNvPr>
          <p:cNvSpPr>
            <a:spLocks noGrp="1"/>
          </p:cNvSpPr>
          <p:nvPr>
            <p:ph type="title"/>
          </p:nvPr>
        </p:nvSpPr>
        <p:spPr/>
        <p:txBody>
          <a:bodyPr/>
          <a:lstStyle/>
          <a:p>
            <a:r>
              <a:rPr lang="en-US" dirty="0"/>
              <a:t>Mason Jars</a:t>
            </a:r>
          </a:p>
        </p:txBody>
      </p:sp>
      <p:sp>
        <p:nvSpPr>
          <p:cNvPr id="3" name="Content Placeholder 2">
            <a:extLst>
              <a:ext uri="{FF2B5EF4-FFF2-40B4-BE49-F238E27FC236}">
                <a16:creationId xmlns:a16="http://schemas.microsoft.com/office/drawing/2014/main" id="{7B67ED2E-C606-438B-8D82-BF69431A0B5A}"/>
              </a:ext>
            </a:extLst>
          </p:cNvPr>
          <p:cNvSpPr>
            <a:spLocks noGrp="1"/>
          </p:cNvSpPr>
          <p:nvPr>
            <p:ph idx="1"/>
          </p:nvPr>
        </p:nvSpPr>
        <p:spPr>
          <a:xfrm>
            <a:off x="609600" y="1163637"/>
            <a:ext cx="10972800" cy="5770563"/>
          </a:xfrm>
        </p:spPr>
        <p:txBody>
          <a:bodyPr/>
          <a:lstStyle/>
          <a:p>
            <a:r>
              <a:rPr lang="en-US" dirty="0"/>
              <a:t>The buyer writes to the seller a letter that reads in part:</a:t>
            </a:r>
          </a:p>
          <a:p>
            <a:pPr lvl="1"/>
            <a:r>
              <a:rPr lang="en-US" dirty="0"/>
              <a:t>Please advise us the lowest price you can make us on our order for ten car loads of Mason green jars, complete, with caps, packed one dozen in a case.</a:t>
            </a:r>
          </a:p>
          <a:p>
            <a:r>
              <a:rPr lang="en-US" dirty="0"/>
              <a:t>The seller replied by return mail:</a:t>
            </a:r>
          </a:p>
          <a:p>
            <a:pPr lvl="1"/>
            <a:r>
              <a:rPr lang="en-US" dirty="0"/>
              <a:t>We quote you Mason fruit jars, complete, on one dozen boxes, delivered:  Pints $4.50, quarts $5.00, half gallons $6.50, per gross, for immediate acceptance and shipment not later than May 15.</a:t>
            </a:r>
          </a:p>
          <a:p>
            <a:r>
              <a:rPr lang="en-US" dirty="0"/>
              <a:t>The buyer telegrammed the seller:</a:t>
            </a:r>
          </a:p>
          <a:p>
            <a:pPr lvl="1"/>
            <a:r>
              <a:rPr lang="en-US" dirty="0"/>
              <a:t>Enter order ten car loads as per your quotation.</a:t>
            </a:r>
          </a:p>
          <a:p>
            <a:r>
              <a:rPr lang="en-US" sz="2400" dirty="0"/>
              <a:t>(a) The reply “we quote you . . .” was an offer.</a:t>
            </a:r>
          </a:p>
          <a:p>
            <a:r>
              <a:rPr lang="en-US" sz="2400" dirty="0"/>
              <a:t>(b) The reply “we quote you . . .” was not an offer.</a:t>
            </a:r>
          </a:p>
          <a:p>
            <a:endParaRPr lang="en-US" dirty="0"/>
          </a:p>
          <a:p>
            <a:endParaRPr lang="en-US" dirty="0"/>
          </a:p>
        </p:txBody>
      </p:sp>
    </p:spTree>
    <p:extLst>
      <p:ext uri="{BB962C8B-B14F-4D97-AF65-F5344CB8AC3E}">
        <p14:creationId xmlns:p14="http://schemas.microsoft.com/office/powerpoint/2010/main" val="2325407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99CA7-8411-491C-AA71-09860FC9A426}"/>
              </a:ext>
            </a:extLst>
          </p:cNvPr>
          <p:cNvSpPr>
            <a:spLocks noGrp="1"/>
          </p:cNvSpPr>
          <p:nvPr>
            <p:ph type="title"/>
          </p:nvPr>
        </p:nvSpPr>
        <p:spPr/>
        <p:txBody>
          <a:bodyPr/>
          <a:lstStyle/>
          <a:p>
            <a:r>
              <a:rPr lang="en-US" dirty="0"/>
              <a:t>International Convention of Sale of Goods</a:t>
            </a:r>
          </a:p>
        </p:txBody>
      </p:sp>
      <p:sp>
        <p:nvSpPr>
          <p:cNvPr id="3" name="Content Placeholder 2">
            <a:extLst>
              <a:ext uri="{FF2B5EF4-FFF2-40B4-BE49-F238E27FC236}">
                <a16:creationId xmlns:a16="http://schemas.microsoft.com/office/drawing/2014/main" id="{E1A61335-D03B-9A17-5FE8-B8FAB8ED2138}"/>
              </a:ext>
            </a:extLst>
          </p:cNvPr>
          <p:cNvSpPr>
            <a:spLocks noGrp="1"/>
          </p:cNvSpPr>
          <p:nvPr>
            <p:ph idx="1"/>
          </p:nvPr>
        </p:nvSpPr>
        <p:spPr/>
        <p:txBody>
          <a:bodyPr/>
          <a:lstStyle/>
          <a:p>
            <a:pPr marL="0">
              <a:spcBef>
                <a:spcPts val="0"/>
              </a:spcBef>
              <a:spcAft>
                <a:spcPts val="0"/>
              </a:spcAft>
            </a:pPr>
            <a:r>
              <a:rPr lang="en-US" sz="2800" dirty="0">
                <a:solidFill>
                  <a:srgbClr val="000000"/>
                </a:solidFill>
                <a:effectLst/>
                <a:ea typeface="Times New Roman" panose="02020603050405020304" pitchFamily="18" charset="0"/>
                <a:cs typeface="Times New Roman" panose="02020603050405020304" pitchFamily="18" charset="0"/>
              </a:rPr>
              <a:t>Article 18</a:t>
            </a:r>
            <a:r>
              <a:rPr lang="en-US" sz="2800" dirty="0">
                <a:ea typeface="Times New Roman" panose="02020603050405020304" pitchFamily="18" charset="0"/>
                <a:cs typeface="Times New Roman" panose="02020603050405020304" pitchFamily="18" charset="0"/>
              </a:rPr>
              <a:t>: </a:t>
            </a:r>
            <a:r>
              <a:rPr lang="en-US" sz="2800" dirty="0">
                <a:solidFill>
                  <a:srgbClr val="000000"/>
                </a:solidFill>
                <a:effectLst/>
                <a:ea typeface="Times New Roman" panose="02020603050405020304" pitchFamily="18" charset="0"/>
                <a:cs typeface="Times New Roman" panose="02020603050405020304" pitchFamily="18" charset="0"/>
              </a:rPr>
              <a:t>Acceptance is effective on receipt.  </a:t>
            </a:r>
            <a:endParaRPr lang="en-US" sz="2800" dirty="0">
              <a:effectLst/>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2800" dirty="0">
              <a:effectLst/>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13329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CC560-0624-91E8-80AB-9272132C4E7B}"/>
              </a:ext>
            </a:extLst>
          </p:cNvPr>
          <p:cNvSpPr>
            <a:spLocks noGrp="1"/>
          </p:cNvSpPr>
          <p:nvPr>
            <p:ph type="title"/>
          </p:nvPr>
        </p:nvSpPr>
        <p:spPr/>
        <p:txBody>
          <a:bodyPr/>
          <a:lstStyle/>
          <a:p>
            <a:r>
              <a:rPr lang="en-US" dirty="0"/>
              <a:t>Uniform Electronic Transactions Act</a:t>
            </a:r>
          </a:p>
        </p:txBody>
      </p:sp>
      <p:sp>
        <p:nvSpPr>
          <p:cNvPr id="3" name="Content Placeholder 2">
            <a:extLst>
              <a:ext uri="{FF2B5EF4-FFF2-40B4-BE49-F238E27FC236}">
                <a16:creationId xmlns:a16="http://schemas.microsoft.com/office/drawing/2014/main" id="{2CDF9CD6-939C-D7D2-2CFD-F2C85B38427C}"/>
              </a:ext>
            </a:extLst>
          </p:cNvPr>
          <p:cNvSpPr>
            <a:spLocks noGrp="1"/>
          </p:cNvSpPr>
          <p:nvPr>
            <p:ph idx="1"/>
          </p:nvPr>
        </p:nvSpPr>
        <p:spPr/>
        <p:txBody>
          <a:bodyPr/>
          <a:lstStyle/>
          <a:p>
            <a:pPr marL="0" marR="0">
              <a:spcBef>
                <a:spcPts val="0"/>
              </a:spcBef>
              <a:spcAft>
                <a:spcPts val="0"/>
              </a:spcAft>
            </a:pPr>
            <a:r>
              <a:rPr lang="en-US" sz="2400" dirty="0">
                <a:solidFill>
                  <a:srgbClr val="000000"/>
                </a:solidFill>
                <a:effectLst/>
                <a:ea typeface="Times New Roman" panose="02020603050405020304" pitchFamily="18" charset="0"/>
                <a:cs typeface="Times New Roman" panose="02020603050405020304" pitchFamily="18" charset="0"/>
              </a:rPr>
              <a:t>UETA is typically interpreted as altering the mailbox rule so that acceptance is effective on receipt, where receipt is defined as below.  </a:t>
            </a:r>
            <a:endParaRPr lang="en-US" sz="2400" dirty="0">
              <a:effectLst/>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24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solidFill>
                  <a:srgbClr val="000000"/>
                </a:solidFill>
                <a:effectLst/>
                <a:ea typeface="Times New Roman" panose="02020603050405020304" pitchFamily="18" charset="0"/>
                <a:cs typeface="Times New Roman" panose="02020603050405020304" pitchFamily="18" charset="0"/>
              </a:rPr>
              <a:t>UETA 114 (b): "Unless otherwise agreed between the sender and the recipient, an electronic record is received when it enters an information processing system (1) that the recipient has designated or uses for the purpose of receiving electronic records or information of the type sent; (2) in a form capable of being processed by that system; and (3) from which the recipient is able to retrieve the electronic record." </a:t>
            </a:r>
            <a:endParaRPr lang="en-US" sz="2400" dirty="0">
              <a:effectLst/>
              <a:ea typeface="Times New Roman" panose="02020603050405020304" pitchFamily="18" charset="0"/>
              <a:cs typeface="Times New Roman" panose="02020603050405020304" pitchFamily="18" charset="0"/>
            </a:endParaRPr>
          </a:p>
          <a:p>
            <a:r>
              <a:rPr lang="en-US" dirty="0"/>
              <a:t>Adopted by every state (except New York), the District of Columbia, Puerto Rico, and the Virgin Islands.</a:t>
            </a:r>
          </a:p>
        </p:txBody>
      </p:sp>
    </p:spTree>
    <p:extLst>
      <p:ext uri="{BB962C8B-B14F-4D97-AF65-F5344CB8AC3E}">
        <p14:creationId xmlns:p14="http://schemas.microsoft.com/office/powerpoint/2010/main" val="1961229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F5392-8BE8-98EE-D862-C86DCB7453AA}"/>
              </a:ext>
            </a:extLst>
          </p:cNvPr>
          <p:cNvSpPr>
            <a:spLocks noGrp="1"/>
          </p:cNvSpPr>
          <p:nvPr>
            <p:ph type="title"/>
          </p:nvPr>
        </p:nvSpPr>
        <p:spPr/>
        <p:txBody>
          <a:bodyPr/>
          <a:lstStyle/>
          <a:p>
            <a:r>
              <a:rPr lang="en-US" sz="3200" dirty="0"/>
              <a:t>UNIFORM COMPUTER INFORMATION</a:t>
            </a:r>
            <a:br>
              <a:rPr lang="en-US" sz="3200" dirty="0"/>
            </a:br>
            <a:r>
              <a:rPr lang="en-US" sz="3200" dirty="0"/>
              <a:t>TRANSACTIONS ACT</a:t>
            </a:r>
          </a:p>
        </p:txBody>
      </p:sp>
      <p:sp>
        <p:nvSpPr>
          <p:cNvPr id="3" name="Content Placeholder 2">
            <a:extLst>
              <a:ext uri="{FF2B5EF4-FFF2-40B4-BE49-F238E27FC236}">
                <a16:creationId xmlns:a16="http://schemas.microsoft.com/office/drawing/2014/main" id="{4B8FF0E7-D3C4-DAD0-264D-1E0158C49615}"/>
              </a:ext>
            </a:extLst>
          </p:cNvPr>
          <p:cNvSpPr>
            <a:spLocks noGrp="1"/>
          </p:cNvSpPr>
          <p:nvPr>
            <p:ph idx="1"/>
          </p:nvPr>
        </p:nvSpPr>
        <p:spPr/>
        <p:txBody>
          <a:bodyPr/>
          <a:lstStyle/>
          <a:p>
            <a:r>
              <a:rPr lang="en-US" dirty="0"/>
              <a:t>Acceptance effective on receipt. </a:t>
            </a:r>
          </a:p>
          <a:p>
            <a:r>
              <a:rPr lang="en-US" dirty="0"/>
              <a:t>Only Maryland and Virginia have </a:t>
            </a:r>
            <a:r>
              <a:rPr lang="en-US"/>
              <a:t>adopted the Model Act. </a:t>
            </a:r>
          </a:p>
        </p:txBody>
      </p:sp>
    </p:spTree>
    <p:extLst>
      <p:ext uri="{BB962C8B-B14F-4D97-AF65-F5344CB8AC3E}">
        <p14:creationId xmlns:p14="http://schemas.microsoft.com/office/powerpoint/2010/main" val="4260994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71351-1862-401B-B376-54866274CAE8}"/>
              </a:ext>
            </a:extLst>
          </p:cNvPr>
          <p:cNvSpPr>
            <a:spLocks noGrp="1"/>
          </p:cNvSpPr>
          <p:nvPr>
            <p:ph type="title"/>
          </p:nvPr>
        </p:nvSpPr>
        <p:spPr/>
        <p:txBody>
          <a:bodyPr/>
          <a:lstStyle/>
          <a:p>
            <a:r>
              <a:rPr lang="en-US" dirty="0"/>
              <a:t>A Mailbox Rule Fact Pattern</a:t>
            </a:r>
          </a:p>
        </p:txBody>
      </p:sp>
      <p:sp>
        <p:nvSpPr>
          <p:cNvPr id="3" name="Content Placeholder 2">
            <a:extLst>
              <a:ext uri="{FF2B5EF4-FFF2-40B4-BE49-F238E27FC236}">
                <a16:creationId xmlns:a16="http://schemas.microsoft.com/office/drawing/2014/main" id="{E4B062C5-A761-486A-8914-4BCE092E8757}"/>
              </a:ext>
            </a:extLst>
          </p:cNvPr>
          <p:cNvSpPr>
            <a:spLocks noGrp="1"/>
          </p:cNvSpPr>
          <p:nvPr>
            <p:ph idx="1"/>
          </p:nvPr>
        </p:nvSpPr>
        <p:spPr/>
        <p:txBody>
          <a:bodyPr/>
          <a:lstStyle/>
          <a:p>
            <a:r>
              <a:rPr lang="en-US" dirty="0"/>
              <a:t>The parties are negotiating by mail to buy a car. </a:t>
            </a:r>
          </a:p>
          <a:p>
            <a:r>
              <a:rPr lang="en-US" dirty="0"/>
              <a:t>The seller--the offeror--mails an offer to sell to the buyer.  The buyer mails the acceptance. But it takes 10 days for the acceptance to reach the buyer.  </a:t>
            </a:r>
          </a:p>
          <a:p>
            <a:r>
              <a:rPr lang="en-US" dirty="0"/>
              <a:t>In the meantime, the seller has changed her mind, and has mailed a revocation of the offer.  </a:t>
            </a:r>
          </a:p>
          <a:p>
            <a:r>
              <a:rPr lang="en-US" dirty="0"/>
              <a:t>The revocation reaches the buyer after the acceptance reaches the seller.  </a:t>
            </a:r>
          </a:p>
        </p:txBody>
      </p:sp>
    </p:spTree>
    <p:extLst>
      <p:ext uri="{BB962C8B-B14F-4D97-AF65-F5344CB8AC3E}">
        <p14:creationId xmlns:p14="http://schemas.microsoft.com/office/powerpoint/2010/main" val="4142661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7BFF4-C192-4530-B597-81797F70DD15}"/>
              </a:ext>
            </a:extLst>
          </p:cNvPr>
          <p:cNvSpPr>
            <a:spLocks noGrp="1"/>
          </p:cNvSpPr>
          <p:nvPr>
            <p:ph type="title"/>
          </p:nvPr>
        </p:nvSpPr>
        <p:spPr/>
        <p:txBody>
          <a:bodyPr/>
          <a:lstStyle/>
          <a:p>
            <a:r>
              <a:rPr lang="en-US" dirty="0"/>
              <a:t>The Time Sequence</a:t>
            </a:r>
          </a:p>
        </p:txBody>
      </p:sp>
      <p:sp>
        <p:nvSpPr>
          <p:cNvPr id="3" name="Content Placeholder 2">
            <a:extLst>
              <a:ext uri="{FF2B5EF4-FFF2-40B4-BE49-F238E27FC236}">
                <a16:creationId xmlns:a16="http://schemas.microsoft.com/office/drawing/2014/main" id="{EFD98159-4013-4824-AC0D-F2105C111C27}"/>
              </a:ext>
            </a:extLst>
          </p:cNvPr>
          <p:cNvSpPr>
            <a:spLocks noGrp="1"/>
          </p:cNvSpPr>
          <p:nvPr>
            <p:ph idx="1"/>
          </p:nvPr>
        </p:nvSpPr>
        <p:spPr/>
        <p:txBody>
          <a:bodyPr/>
          <a:lstStyle/>
          <a:p>
            <a:pPr marL="457200" marR="0">
              <a:spcBef>
                <a:spcPts val="0"/>
              </a:spcBef>
              <a:spcAft>
                <a:spcPts val="0"/>
              </a:spcAft>
            </a:pPr>
            <a:r>
              <a:rPr lang="en-US" sz="1800" u="sng" dirty="0">
                <a:effectLst/>
                <a:latin typeface="Verdana" panose="020B0604030504040204" pitchFamily="34" charset="0"/>
                <a:ea typeface="Times New Roman" panose="02020603050405020304" pitchFamily="18" charset="0"/>
                <a:cs typeface="Verdana" panose="020B0604030504040204" pitchFamily="34" charset="0"/>
              </a:rPr>
              <a:t>Jan. 1</a:t>
            </a:r>
            <a:r>
              <a:rPr lang="en-US" sz="1800" dirty="0">
                <a:effectLst/>
                <a:latin typeface="Verdana" panose="020B0604030504040204" pitchFamily="34" charset="0"/>
                <a:ea typeface="Times New Roman" panose="02020603050405020304" pitchFamily="18" charset="0"/>
                <a:cs typeface="Verdana" panose="020B0604030504040204" pitchFamily="34" charset="0"/>
              </a:rPr>
              <a:t>      </a:t>
            </a:r>
            <a:r>
              <a:rPr lang="en-US" sz="1800" u="sng" dirty="0">
                <a:effectLst/>
                <a:latin typeface="Verdana" panose="020B0604030504040204" pitchFamily="34" charset="0"/>
                <a:ea typeface="Times New Roman" panose="02020603050405020304" pitchFamily="18" charset="0"/>
                <a:cs typeface="Verdana" panose="020B0604030504040204" pitchFamily="34" charset="0"/>
              </a:rPr>
              <a:t>Jan. 5</a:t>
            </a:r>
            <a:r>
              <a:rPr lang="en-US" sz="1800" dirty="0">
                <a:effectLst/>
                <a:latin typeface="Verdana" panose="020B0604030504040204" pitchFamily="34" charset="0"/>
                <a:ea typeface="Times New Roman" panose="02020603050405020304" pitchFamily="18" charset="0"/>
                <a:cs typeface="Verdana" panose="020B0604030504040204" pitchFamily="34" charset="0"/>
              </a:rPr>
              <a:t>      </a:t>
            </a:r>
            <a:r>
              <a:rPr lang="en-US" sz="1800" u="sng" dirty="0">
                <a:effectLst/>
                <a:latin typeface="Verdana" panose="020B0604030504040204" pitchFamily="34" charset="0"/>
                <a:ea typeface="Times New Roman" panose="02020603050405020304" pitchFamily="18" charset="0"/>
                <a:cs typeface="Verdana" panose="020B0604030504040204" pitchFamily="34" charset="0"/>
              </a:rPr>
              <a:t>Jan. 10</a:t>
            </a:r>
            <a:r>
              <a:rPr lang="en-US" sz="1800" dirty="0">
                <a:effectLst/>
                <a:latin typeface="Verdana" panose="020B0604030504040204" pitchFamily="34" charset="0"/>
                <a:ea typeface="Times New Roman" panose="02020603050405020304" pitchFamily="18" charset="0"/>
                <a:cs typeface="Verdana" panose="020B0604030504040204" pitchFamily="34" charset="0"/>
              </a:rPr>
              <a:t>     </a:t>
            </a:r>
            <a:r>
              <a:rPr lang="en-US" sz="1800" u="sng" dirty="0">
                <a:effectLst/>
                <a:latin typeface="Verdana" panose="020B0604030504040204" pitchFamily="34" charset="0"/>
                <a:ea typeface="Times New Roman" panose="02020603050405020304" pitchFamily="18" charset="0"/>
                <a:cs typeface="Verdana" panose="020B0604030504040204" pitchFamily="34" charset="0"/>
              </a:rPr>
              <a:t>Jan. 15</a:t>
            </a:r>
            <a:r>
              <a:rPr lang="en-US" sz="1800" dirty="0">
                <a:effectLst/>
                <a:latin typeface="Verdana" panose="020B0604030504040204" pitchFamily="34" charset="0"/>
                <a:ea typeface="Times New Roman" panose="02020603050405020304" pitchFamily="18" charset="0"/>
                <a:cs typeface="Verdana" panose="020B0604030504040204" pitchFamily="34" charset="0"/>
              </a:rPr>
              <a:t>         </a:t>
            </a:r>
            <a:r>
              <a:rPr lang="en-US" sz="1800" u="sng" dirty="0">
                <a:effectLst/>
                <a:latin typeface="Verdana" panose="020B0604030504040204" pitchFamily="34" charset="0"/>
                <a:ea typeface="Times New Roman" panose="02020603050405020304" pitchFamily="18" charset="0"/>
                <a:cs typeface="Verdana" panose="020B0604030504040204" pitchFamily="34" charset="0"/>
              </a:rPr>
              <a:t>Jan. 20</a:t>
            </a:r>
            <a:endParaRPr lang="en-US" sz="18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sz="1800" dirty="0">
                <a:effectLst/>
                <a:latin typeface="Verdana" panose="020B0604030504040204" pitchFamily="34" charset="0"/>
                <a:ea typeface="Times New Roman" panose="02020603050405020304" pitchFamily="18" charset="0"/>
                <a:cs typeface="Verdana" panose="020B0604030504040204" pitchFamily="34" charset="0"/>
              </a:rPr>
              <a:t>  </a:t>
            </a:r>
            <a:endParaRPr lang="en-US" sz="18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sz="1800" b="1" dirty="0">
                <a:effectLst/>
                <a:latin typeface="Verdana" panose="020B0604030504040204" pitchFamily="34" charset="0"/>
                <a:ea typeface="Times New Roman" panose="02020603050405020304" pitchFamily="18" charset="0"/>
                <a:cs typeface="Verdana" panose="020B0604030504040204" pitchFamily="34" charset="0"/>
              </a:rPr>
              <a:t>Buyer</a:t>
            </a:r>
            <a:r>
              <a:rPr lang="en-US" sz="1800" dirty="0">
                <a:effectLst/>
                <a:latin typeface="Verdana" panose="020B0604030504040204" pitchFamily="34" charset="0"/>
                <a:ea typeface="Times New Roman" panose="02020603050405020304" pitchFamily="18" charset="0"/>
                <a:cs typeface="Verdana" panose="020B0604030504040204" pitchFamily="34" charset="0"/>
              </a:rPr>
              <a:t>      offer       Acceptance                      revocation</a:t>
            </a:r>
            <a:endParaRPr lang="en-US" sz="18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sz="1800" dirty="0">
                <a:effectLst/>
                <a:latin typeface="Verdana" panose="020B0604030504040204" pitchFamily="34" charset="0"/>
                <a:ea typeface="Times New Roman" panose="02020603050405020304" pitchFamily="18" charset="0"/>
                <a:cs typeface="Verdana" panose="020B0604030504040204" pitchFamily="34" charset="0"/>
              </a:rPr>
              <a:t>(offeree)  received    mailed                           received</a:t>
            </a:r>
            <a:endParaRPr lang="en-US" sz="18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sz="1800" dirty="0">
                <a:effectLst/>
                <a:latin typeface="Verdana" panose="020B0604030504040204" pitchFamily="34" charset="0"/>
                <a:ea typeface="Times New Roman" panose="02020603050405020304" pitchFamily="18" charset="0"/>
                <a:cs typeface="Verdana" panose="020B0604030504040204" pitchFamily="34" charset="0"/>
              </a:rPr>
              <a:t> </a:t>
            </a:r>
            <a:endParaRPr lang="en-US" sz="18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sz="1800" b="1" dirty="0">
                <a:effectLst/>
                <a:latin typeface="Verdana" panose="020B0604030504040204" pitchFamily="34" charset="0"/>
                <a:ea typeface="Times New Roman" panose="02020603050405020304" pitchFamily="18" charset="0"/>
                <a:cs typeface="Verdana" panose="020B0604030504040204" pitchFamily="34" charset="0"/>
              </a:rPr>
              <a:t>Seller</a:t>
            </a:r>
            <a:r>
              <a:rPr lang="en-US" sz="1800" dirty="0">
                <a:effectLst/>
                <a:latin typeface="Verdana" panose="020B0604030504040204" pitchFamily="34" charset="0"/>
                <a:ea typeface="Times New Roman" panose="02020603050405020304" pitchFamily="18" charset="0"/>
                <a:cs typeface="Verdana" panose="020B0604030504040204" pitchFamily="34" charset="0"/>
              </a:rPr>
              <a:t>                     revocation   acceptance</a:t>
            </a:r>
            <a:endParaRPr lang="en-US" sz="18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sz="1800" dirty="0">
                <a:effectLst/>
                <a:latin typeface="Verdana" panose="020B0604030504040204" pitchFamily="34" charset="0"/>
                <a:ea typeface="Times New Roman" panose="02020603050405020304" pitchFamily="18" charset="0"/>
                <a:cs typeface="Verdana" panose="020B0604030504040204" pitchFamily="34" charset="0"/>
              </a:rPr>
              <a:t>(offeror)                  mailed        received   </a:t>
            </a:r>
            <a:endParaRPr lang="en-US" dirty="0"/>
          </a:p>
        </p:txBody>
      </p:sp>
    </p:spTree>
    <p:extLst>
      <p:ext uri="{BB962C8B-B14F-4D97-AF65-F5344CB8AC3E}">
        <p14:creationId xmlns:p14="http://schemas.microsoft.com/office/powerpoint/2010/main" val="1037681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DF271-F6AF-43DD-8AA5-CB4EF0373333}"/>
              </a:ext>
            </a:extLst>
          </p:cNvPr>
          <p:cNvSpPr>
            <a:spLocks noGrp="1"/>
          </p:cNvSpPr>
          <p:nvPr>
            <p:ph type="title"/>
          </p:nvPr>
        </p:nvSpPr>
        <p:spPr/>
        <p:txBody>
          <a:bodyPr/>
          <a:lstStyle/>
          <a:p>
            <a:r>
              <a:rPr lang="en-US" dirty="0"/>
              <a:t>The Common Law Rule (The "Mailbox Rule")</a:t>
            </a:r>
          </a:p>
        </p:txBody>
      </p:sp>
      <p:sp>
        <p:nvSpPr>
          <p:cNvPr id="3" name="Content Placeholder 2">
            <a:extLst>
              <a:ext uri="{FF2B5EF4-FFF2-40B4-BE49-F238E27FC236}">
                <a16:creationId xmlns:a16="http://schemas.microsoft.com/office/drawing/2014/main" id="{DA1EC51F-4857-40CD-9520-7BA4184C3ACD}"/>
              </a:ext>
            </a:extLst>
          </p:cNvPr>
          <p:cNvSpPr>
            <a:spLocks noGrp="1"/>
          </p:cNvSpPr>
          <p:nvPr>
            <p:ph idx="1"/>
          </p:nvPr>
        </p:nvSpPr>
        <p:spPr/>
        <p:txBody>
          <a:bodyPr/>
          <a:lstStyle/>
          <a:p>
            <a:r>
              <a:rPr lang="en-US" sz="2800" b="1" dirty="0">
                <a:effectLst/>
                <a:ea typeface="Times New Roman" panose="02020603050405020304" pitchFamily="18" charset="0"/>
                <a:cs typeface="Verdana" panose="020B0604030504040204" pitchFamily="34" charset="0"/>
              </a:rPr>
              <a:t>Acceptance takes effect when it is dispatched.</a:t>
            </a:r>
            <a:r>
              <a:rPr lang="en-US" sz="2800" dirty="0">
                <a:effectLst/>
                <a:ea typeface="Times New Roman" panose="02020603050405020304" pitchFamily="18" charset="0"/>
                <a:cs typeface="Verdana" panose="020B0604030504040204" pitchFamily="34" charset="0"/>
              </a:rPr>
              <a:t> </a:t>
            </a:r>
          </a:p>
          <a:p>
            <a:pPr marL="457200" marR="0">
              <a:spcBef>
                <a:spcPts val="0"/>
              </a:spcBef>
              <a:spcAft>
                <a:spcPts val="0"/>
              </a:spcAft>
            </a:pPr>
            <a:r>
              <a:rPr lang="en-US" sz="2800" u="sng" dirty="0">
                <a:effectLst/>
                <a:latin typeface="Verdana" panose="020B0604030504040204" pitchFamily="34" charset="0"/>
                <a:ea typeface="Times New Roman" panose="02020603050405020304" pitchFamily="18" charset="0"/>
                <a:cs typeface="Verdana" panose="020B0604030504040204" pitchFamily="34" charset="0"/>
              </a:rPr>
              <a:t>Jan. 1</a:t>
            </a:r>
            <a:r>
              <a:rPr lang="en-US" sz="2800" dirty="0">
                <a:effectLst/>
                <a:latin typeface="Verdana" panose="020B0604030504040204" pitchFamily="34" charset="0"/>
                <a:ea typeface="Times New Roman" panose="02020603050405020304" pitchFamily="18" charset="0"/>
                <a:cs typeface="Verdana" panose="020B0604030504040204" pitchFamily="34" charset="0"/>
              </a:rPr>
              <a:t>      </a:t>
            </a:r>
            <a:r>
              <a:rPr lang="en-US" sz="2800" u="sng" dirty="0">
                <a:effectLst/>
                <a:latin typeface="Verdana" panose="020B0604030504040204" pitchFamily="34" charset="0"/>
                <a:ea typeface="Times New Roman" panose="02020603050405020304" pitchFamily="18" charset="0"/>
                <a:cs typeface="Verdana" panose="020B0604030504040204" pitchFamily="34" charset="0"/>
              </a:rPr>
              <a:t>Jan. 5</a:t>
            </a:r>
            <a:r>
              <a:rPr lang="en-US" sz="2800" dirty="0">
                <a:effectLst/>
                <a:latin typeface="Verdana" panose="020B0604030504040204" pitchFamily="34" charset="0"/>
                <a:ea typeface="Times New Roman" panose="02020603050405020304" pitchFamily="18" charset="0"/>
                <a:cs typeface="Verdana" panose="020B0604030504040204" pitchFamily="34" charset="0"/>
              </a:rPr>
              <a:t>      </a:t>
            </a:r>
            <a:r>
              <a:rPr lang="en-US" sz="2800" u="sng" dirty="0">
                <a:effectLst/>
                <a:latin typeface="Verdana" panose="020B0604030504040204" pitchFamily="34" charset="0"/>
                <a:ea typeface="Times New Roman" panose="02020603050405020304" pitchFamily="18" charset="0"/>
                <a:cs typeface="Verdana" panose="020B0604030504040204" pitchFamily="34" charset="0"/>
              </a:rPr>
              <a:t>Jan. 10</a:t>
            </a:r>
            <a:r>
              <a:rPr lang="en-US" sz="2800" dirty="0">
                <a:effectLst/>
                <a:latin typeface="Verdana" panose="020B0604030504040204" pitchFamily="34" charset="0"/>
                <a:ea typeface="Times New Roman" panose="02020603050405020304" pitchFamily="18" charset="0"/>
                <a:cs typeface="Verdana" panose="020B0604030504040204" pitchFamily="34" charset="0"/>
              </a:rPr>
              <a:t>     </a:t>
            </a:r>
            <a:r>
              <a:rPr lang="en-US" sz="2800" u="sng" dirty="0">
                <a:effectLst/>
                <a:latin typeface="Verdana" panose="020B0604030504040204" pitchFamily="34" charset="0"/>
                <a:ea typeface="Times New Roman" panose="02020603050405020304" pitchFamily="18" charset="0"/>
                <a:cs typeface="Verdana" panose="020B0604030504040204" pitchFamily="34" charset="0"/>
              </a:rPr>
              <a:t>Jan. 15</a:t>
            </a:r>
            <a:r>
              <a:rPr lang="en-US" sz="2800" dirty="0">
                <a:effectLst/>
                <a:latin typeface="Verdana" panose="020B0604030504040204" pitchFamily="34" charset="0"/>
                <a:ea typeface="Times New Roman" panose="02020603050405020304" pitchFamily="18" charset="0"/>
                <a:cs typeface="Verdana" panose="020B0604030504040204" pitchFamily="34" charset="0"/>
              </a:rPr>
              <a:t>         </a:t>
            </a:r>
            <a:r>
              <a:rPr lang="en-US" sz="2800" u="sng" dirty="0">
                <a:effectLst/>
                <a:latin typeface="Verdana" panose="020B0604030504040204" pitchFamily="34" charset="0"/>
                <a:ea typeface="Times New Roman" panose="02020603050405020304" pitchFamily="18" charset="0"/>
                <a:cs typeface="Verdana" panose="020B0604030504040204" pitchFamily="34" charset="0"/>
              </a:rPr>
              <a:t>Jan. 20</a:t>
            </a:r>
            <a:endParaRPr lang="en-US" sz="28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sz="2800" dirty="0">
                <a:effectLst/>
                <a:latin typeface="Verdana" panose="020B0604030504040204" pitchFamily="34" charset="0"/>
                <a:ea typeface="Times New Roman" panose="02020603050405020304" pitchFamily="18" charset="0"/>
                <a:cs typeface="Verdana" panose="020B0604030504040204" pitchFamily="34" charset="0"/>
              </a:rPr>
              <a:t>  </a:t>
            </a:r>
            <a:endParaRPr lang="en-US" sz="28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sz="2800" b="1" dirty="0">
                <a:effectLst/>
                <a:latin typeface="Verdana" panose="020B0604030504040204" pitchFamily="34" charset="0"/>
                <a:ea typeface="Times New Roman" panose="02020603050405020304" pitchFamily="18" charset="0"/>
                <a:cs typeface="Verdana" panose="020B0604030504040204" pitchFamily="34" charset="0"/>
              </a:rPr>
              <a:t>Buyer</a:t>
            </a:r>
            <a:r>
              <a:rPr lang="en-US" sz="2800" dirty="0">
                <a:effectLst/>
                <a:latin typeface="Verdana" panose="020B0604030504040204" pitchFamily="34" charset="0"/>
                <a:ea typeface="Times New Roman" panose="02020603050405020304" pitchFamily="18" charset="0"/>
                <a:cs typeface="Verdana" panose="020B0604030504040204" pitchFamily="34" charset="0"/>
              </a:rPr>
              <a:t>      offer       Acceptance                      revocation</a:t>
            </a:r>
            <a:endParaRPr lang="en-US" sz="28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sz="2800" dirty="0">
                <a:effectLst/>
                <a:latin typeface="Verdana" panose="020B0604030504040204" pitchFamily="34" charset="0"/>
                <a:ea typeface="Times New Roman" panose="02020603050405020304" pitchFamily="18" charset="0"/>
                <a:cs typeface="Verdana" panose="020B0604030504040204" pitchFamily="34" charset="0"/>
              </a:rPr>
              <a:t>(offeree)  received    mailed                           received</a:t>
            </a:r>
            <a:endParaRPr lang="en-US" sz="28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sz="2800" dirty="0">
                <a:effectLst/>
                <a:latin typeface="Verdana" panose="020B0604030504040204" pitchFamily="34" charset="0"/>
                <a:ea typeface="Times New Roman" panose="02020603050405020304" pitchFamily="18" charset="0"/>
                <a:cs typeface="Verdana" panose="020B0604030504040204" pitchFamily="34" charset="0"/>
              </a:rPr>
              <a:t> </a:t>
            </a:r>
            <a:endParaRPr lang="en-US" sz="28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sz="2800" b="1" dirty="0">
                <a:effectLst/>
                <a:latin typeface="Verdana" panose="020B0604030504040204" pitchFamily="34" charset="0"/>
                <a:ea typeface="Times New Roman" panose="02020603050405020304" pitchFamily="18" charset="0"/>
                <a:cs typeface="Verdana" panose="020B0604030504040204" pitchFamily="34" charset="0"/>
              </a:rPr>
              <a:t>Seller</a:t>
            </a:r>
            <a:r>
              <a:rPr lang="en-US" sz="2800" dirty="0">
                <a:effectLst/>
                <a:latin typeface="Verdana" panose="020B0604030504040204" pitchFamily="34" charset="0"/>
                <a:ea typeface="Times New Roman" panose="02020603050405020304" pitchFamily="18" charset="0"/>
                <a:cs typeface="Verdana" panose="020B0604030504040204" pitchFamily="34" charset="0"/>
              </a:rPr>
              <a:t>                     revocation   acceptance</a:t>
            </a:r>
            <a:endParaRPr lang="en-US" sz="28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sz="2800" dirty="0">
                <a:effectLst/>
                <a:latin typeface="Verdana" panose="020B0604030504040204" pitchFamily="34" charset="0"/>
                <a:ea typeface="Times New Roman" panose="02020603050405020304" pitchFamily="18" charset="0"/>
                <a:cs typeface="Verdana" panose="020B0604030504040204" pitchFamily="34" charset="0"/>
              </a:rPr>
              <a:t>(offeror)                  mailed        received</a:t>
            </a:r>
            <a:r>
              <a:rPr lang="en-US" sz="2800" dirty="0">
                <a:effectLst/>
                <a:ea typeface="Times New Roman" panose="02020603050405020304" pitchFamily="18" charset="0"/>
                <a:cs typeface="Verdana" panose="020B0604030504040204" pitchFamily="34" charset="0"/>
              </a:rPr>
              <a:t> </a:t>
            </a:r>
            <a:endParaRPr lang="en-US" sz="2800" dirty="0">
              <a:effectLst/>
              <a:ea typeface="Times New Roman" panose="02020603050405020304" pitchFamily="18" charset="0"/>
            </a:endParaRPr>
          </a:p>
          <a:p>
            <a:endParaRPr lang="en-US" sz="4000" dirty="0"/>
          </a:p>
        </p:txBody>
      </p:sp>
      <p:sp>
        <p:nvSpPr>
          <p:cNvPr id="4" name="Oval 3">
            <a:extLst>
              <a:ext uri="{FF2B5EF4-FFF2-40B4-BE49-F238E27FC236}">
                <a16:creationId xmlns:a16="http://schemas.microsoft.com/office/drawing/2014/main" id="{B0A595E6-F1E2-43F2-B919-A090AD85F63D}"/>
              </a:ext>
            </a:extLst>
          </p:cNvPr>
          <p:cNvSpPr/>
          <p:nvPr/>
        </p:nvSpPr>
        <p:spPr>
          <a:xfrm>
            <a:off x="4648200" y="2590800"/>
            <a:ext cx="2438400" cy="1524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FF0000"/>
                </a:solidFill>
              </a:ln>
            </a:endParaRPr>
          </a:p>
        </p:txBody>
      </p:sp>
      <p:cxnSp>
        <p:nvCxnSpPr>
          <p:cNvPr id="6" name="Straight Arrow Connector 5">
            <a:extLst>
              <a:ext uri="{FF2B5EF4-FFF2-40B4-BE49-F238E27FC236}">
                <a16:creationId xmlns:a16="http://schemas.microsoft.com/office/drawing/2014/main" id="{EFF96705-9D30-4F06-A6A8-F90B0D618A08}"/>
              </a:ext>
            </a:extLst>
          </p:cNvPr>
          <p:cNvCxnSpPr/>
          <p:nvPr/>
        </p:nvCxnSpPr>
        <p:spPr>
          <a:xfrm flipV="1">
            <a:off x="3657600" y="3810000"/>
            <a:ext cx="1219200" cy="198120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839360E-665E-4EF9-8692-FF542F43DFB7}"/>
              </a:ext>
            </a:extLst>
          </p:cNvPr>
          <p:cNvSpPr txBox="1"/>
          <p:nvPr/>
        </p:nvSpPr>
        <p:spPr>
          <a:xfrm>
            <a:off x="2819400" y="5738327"/>
            <a:ext cx="2590800" cy="523220"/>
          </a:xfrm>
          <a:prstGeom prst="rect">
            <a:avLst/>
          </a:prstGeom>
          <a:noFill/>
        </p:spPr>
        <p:txBody>
          <a:bodyPr wrap="square" rtlCol="0">
            <a:spAutoFit/>
          </a:bodyPr>
          <a:lstStyle/>
          <a:p>
            <a:r>
              <a:rPr lang="en-US" sz="2800" dirty="0">
                <a:solidFill>
                  <a:srgbClr val="FF0000"/>
                </a:solidFill>
              </a:rPr>
              <a:t>Offer accepted</a:t>
            </a:r>
          </a:p>
        </p:txBody>
      </p:sp>
      <p:sp>
        <p:nvSpPr>
          <p:cNvPr id="8" name="TextBox 7">
            <a:extLst>
              <a:ext uri="{FF2B5EF4-FFF2-40B4-BE49-F238E27FC236}">
                <a16:creationId xmlns:a16="http://schemas.microsoft.com/office/drawing/2014/main" id="{464ACC29-9019-496A-8ADB-48A8DC7C8E99}"/>
              </a:ext>
            </a:extLst>
          </p:cNvPr>
          <p:cNvSpPr txBox="1"/>
          <p:nvPr/>
        </p:nvSpPr>
        <p:spPr>
          <a:xfrm>
            <a:off x="6172200" y="5604655"/>
            <a:ext cx="6043127" cy="523220"/>
          </a:xfrm>
          <a:prstGeom prst="rect">
            <a:avLst/>
          </a:prstGeom>
          <a:noFill/>
        </p:spPr>
        <p:txBody>
          <a:bodyPr wrap="square" rtlCol="0">
            <a:spAutoFit/>
          </a:bodyPr>
          <a:lstStyle/>
          <a:p>
            <a:r>
              <a:rPr lang="en-US" sz="2800" b="1" dirty="0"/>
              <a:t>Revocation is effective on receipt.</a:t>
            </a:r>
            <a:endParaRPr lang="en-US" b="1" dirty="0"/>
          </a:p>
        </p:txBody>
      </p:sp>
      <p:cxnSp>
        <p:nvCxnSpPr>
          <p:cNvPr id="10" name="Straight Arrow Connector 9">
            <a:extLst>
              <a:ext uri="{FF2B5EF4-FFF2-40B4-BE49-F238E27FC236}">
                <a16:creationId xmlns:a16="http://schemas.microsoft.com/office/drawing/2014/main" id="{FDC55CD4-78E8-430B-91AF-D5F1297BB029}"/>
              </a:ext>
            </a:extLst>
          </p:cNvPr>
          <p:cNvCxnSpPr>
            <a:cxnSpLocks/>
          </p:cNvCxnSpPr>
          <p:nvPr/>
        </p:nvCxnSpPr>
        <p:spPr>
          <a:xfrm flipV="1">
            <a:off x="9906000" y="3865563"/>
            <a:ext cx="533400" cy="173909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2">
            <p14:nvContentPartPr>
              <p14:cNvPr id="16" name="Ink 15">
                <a:extLst>
                  <a:ext uri="{FF2B5EF4-FFF2-40B4-BE49-F238E27FC236}">
                    <a16:creationId xmlns:a16="http://schemas.microsoft.com/office/drawing/2014/main" id="{C79F82C8-C1F4-4A43-AC5A-64CA57B6D5C3}"/>
                  </a:ext>
                </a:extLst>
              </p14:cNvPr>
              <p14:cNvContentPartPr/>
              <p14:nvPr/>
            </p14:nvContentPartPr>
            <p14:xfrm>
              <a:off x="5409272" y="3181313"/>
              <a:ext cx="60840" cy="47880"/>
            </p14:xfrm>
          </p:contentPart>
        </mc:Choice>
        <mc:Fallback xmlns="">
          <p:pic>
            <p:nvPicPr>
              <p:cNvPr id="16" name="Ink 15">
                <a:extLst>
                  <a:ext uri="{FF2B5EF4-FFF2-40B4-BE49-F238E27FC236}">
                    <a16:creationId xmlns:a16="http://schemas.microsoft.com/office/drawing/2014/main" id="{C79F82C8-C1F4-4A43-AC5A-64CA57B6D5C3}"/>
                  </a:ext>
                </a:extLst>
              </p:cNvPr>
              <p:cNvPicPr/>
              <p:nvPr/>
            </p:nvPicPr>
            <p:blipFill>
              <a:blip r:embed="rId7"/>
              <a:stretch>
                <a:fillRect/>
              </a:stretch>
            </p:blipFill>
            <p:spPr>
              <a:xfrm>
                <a:off x="5346632" y="3118313"/>
                <a:ext cx="186480" cy="173520"/>
              </a:xfrm>
              <a:prstGeom prst="rect">
                <a:avLst/>
              </a:prstGeom>
            </p:spPr>
          </p:pic>
        </mc:Fallback>
      </mc:AlternateContent>
      <p:sp>
        <p:nvSpPr>
          <p:cNvPr id="17" name="TextBox 16">
            <a:extLst>
              <a:ext uri="{FF2B5EF4-FFF2-40B4-BE49-F238E27FC236}">
                <a16:creationId xmlns:a16="http://schemas.microsoft.com/office/drawing/2014/main" id="{781F8F50-5F5A-412C-AFF9-EA9D8F8DDAC1}"/>
              </a:ext>
            </a:extLst>
          </p:cNvPr>
          <p:cNvSpPr txBox="1"/>
          <p:nvPr/>
        </p:nvSpPr>
        <p:spPr>
          <a:xfrm>
            <a:off x="7373805" y="2907494"/>
            <a:ext cx="2226328" cy="800219"/>
          </a:xfrm>
          <a:prstGeom prst="rect">
            <a:avLst/>
          </a:prstGeom>
          <a:noFill/>
        </p:spPr>
        <p:txBody>
          <a:bodyPr wrap="square" rtlCol="0">
            <a:spAutoFit/>
          </a:bodyPr>
          <a:lstStyle/>
          <a:p>
            <a:r>
              <a:rPr lang="en-US" dirty="0"/>
              <a:t>Offer </a:t>
            </a:r>
            <a:r>
              <a:rPr lang="en-US" sz="2800" dirty="0"/>
              <a:t>still</a:t>
            </a:r>
            <a:r>
              <a:rPr lang="en-US" dirty="0"/>
              <a:t> open for acceptance</a:t>
            </a:r>
          </a:p>
        </p:txBody>
      </p:sp>
    </p:spTree>
    <p:extLst>
      <p:ext uri="{BB962C8B-B14F-4D97-AF65-F5344CB8AC3E}">
        <p14:creationId xmlns:p14="http://schemas.microsoft.com/office/powerpoint/2010/main" val="687738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3A6A1-7639-4AEF-9702-7432CF00C215}"/>
              </a:ext>
            </a:extLst>
          </p:cNvPr>
          <p:cNvSpPr>
            <a:spLocks noGrp="1"/>
          </p:cNvSpPr>
          <p:nvPr>
            <p:ph type="title"/>
          </p:nvPr>
        </p:nvSpPr>
        <p:spPr/>
        <p:txBody>
          <a:bodyPr/>
          <a:lstStyle/>
          <a:p>
            <a:r>
              <a:rPr lang="en-US" dirty="0"/>
              <a:t>Need For Certainty, 1</a:t>
            </a:r>
          </a:p>
        </p:txBody>
      </p:sp>
      <p:sp>
        <p:nvSpPr>
          <p:cNvPr id="3" name="Content Placeholder 2">
            <a:extLst>
              <a:ext uri="{FF2B5EF4-FFF2-40B4-BE49-F238E27FC236}">
                <a16:creationId xmlns:a16="http://schemas.microsoft.com/office/drawing/2014/main" id="{92828650-E669-4292-9DDC-5A184F038DCE}"/>
              </a:ext>
            </a:extLst>
          </p:cNvPr>
          <p:cNvSpPr>
            <a:spLocks noGrp="1"/>
          </p:cNvSpPr>
          <p:nvPr>
            <p:ph idx="1"/>
          </p:nvPr>
        </p:nvSpPr>
        <p:spPr>
          <a:xfrm>
            <a:off x="533400" y="1163637"/>
            <a:ext cx="10972800" cy="5237163"/>
          </a:xfrm>
        </p:spPr>
        <p:txBody>
          <a:bodyPr/>
          <a:lstStyle/>
          <a:p>
            <a:r>
              <a:rPr lang="en-US" sz="2800" dirty="0"/>
              <a:t>The seller is a new car dealer with lots of cars, more than he can sell. The buyer is someone who is moving to a new city, and she will need a car right away. The buyer writes a dealer in the new city asking for prices. The dealer writes back with an offer. </a:t>
            </a:r>
          </a:p>
          <a:p>
            <a:r>
              <a:rPr lang="en-US" sz="2800" dirty="0"/>
              <a:t>The buyer mails her acceptance, but the post office delays delivery for two weeks. The dealer changes his mind and decides to back out of the deal. By this time, the buyer has arrived in the new city and immediately needs a car. Who most needs certainty that there is a contract?</a:t>
            </a:r>
          </a:p>
          <a:p>
            <a:r>
              <a:rPr lang="en-US" sz="2800" dirty="0"/>
              <a:t>(a) The buyer</a:t>
            </a:r>
          </a:p>
          <a:p>
            <a:r>
              <a:rPr lang="en-US" sz="2800" dirty="0"/>
              <a:t>(b) The seller</a:t>
            </a:r>
          </a:p>
          <a:p>
            <a:endParaRPr lang="en-US" dirty="0"/>
          </a:p>
        </p:txBody>
      </p:sp>
    </p:spTree>
    <p:extLst>
      <p:ext uri="{BB962C8B-B14F-4D97-AF65-F5344CB8AC3E}">
        <p14:creationId xmlns:p14="http://schemas.microsoft.com/office/powerpoint/2010/main" val="2939074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9EDA8-27A8-461E-9E5E-A5709D2B0824}"/>
              </a:ext>
            </a:extLst>
          </p:cNvPr>
          <p:cNvSpPr>
            <a:spLocks noGrp="1"/>
          </p:cNvSpPr>
          <p:nvPr>
            <p:ph type="title"/>
          </p:nvPr>
        </p:nvSpPr>
        <p:spPr/>
        <p:txBody>
          <a:bodyPr/>
          <a:lstStyle/>
          <a:p>
            <a:r>
              <a:rPr lang="en-US" dirty="0"/>
              <a:t>Need For Certainty, 2</a:t>
            </a:r>
          </a:p>
        </p:txBody>
      </p:sp>
      <p:sp>
        <p:nvSpPr>
          <p:cNvPr id="3" name="Content Placeholder 2">
            <a:extLst>
              <a:ext uri="{FF2B5EF4-FFF2-40B4-BE49-F238E27FC236}">
                <a16:creationId xmlns:a16="http://schemas.microsoft.com/office/drawing/2014/main" id="{C27CB446-8565-4D22-9C0A-FE39C9084321}"/>
              </a:ext>
            </a:extLst>
          </p:cNvPr>
          <p:cNvSpPr>
            <a:spLocks noGrp="1"/>
          </p:cNvSpPr>
          <p:nvPr>
            <p:ph idx="1"/>
          </p:nvPr>
        </p:nvSpPr>
        <p:spPr>
          <a:xfrm>
            <a:off x="609600" y="1039814"/>
            <a:ext cx="10972800" cy="5589586"/>
          </a:xfrm>
        </p:spPr>
        <p:txBody>
          <a:bodyPr/>
          <a:lstStyle/>
          <a:p>
            <a:r>
              <a:rPr lang="en-US" sz="2600" dirty="0">
                <a:ea typeface="Times New Roman" panose="02020603050405020304" pitchFamily="18" charset="0"/>
                <a:cs typeface="Verdana" panose="020B0604030504040204" pitchFamily="34" charset="0"/>
              </a:rPr>
              <a:t>You </a:t>
            </a:r>
            <a:r>
              <a:rPr lang="en-US" sz="2600" dirty="0">
                <a:effectLst/>
                <a:ea typeface="Times New Roman" panose="02020603050405020304" pitchFamily="18" charset="0"/>
                <a:cs typeface="Verdana" panose="020B0604030504040204" pitchFamily="34" charset="0"/>
              </a:rPr>
              <a:t>need a car sometime in the next six months. So </a:t>
            </a:r>
            <a:r>
              <a:rPr lang="en-US" sz="2600" dirty="0">
                <a:ea typeface="Times New Roman" panose="02020603050405020304" pitchFamily="18" charset="0"/>
                <a:cs typeface="Verdana" panose="020B0604030504040204" pitchFamily="34" charset="0"/>
              </a:rPr>
              <a:t>you </a:t>
            </a:r>
            <a:r>
              <a:rPr lang="en-US" sz="2600" dirty="0">
                <a:effectLst/>
                <a:ea typeface="Times New Roman" panose="02020603050405020304" pitchFamily="18" charset="0"/>
                <a:cs typeface="Verdana" panose="020B0604030504040204" pitchFamily="34" charset="0"/>
              </a:rPr>
              <a:t>have plenty of time to look for a car. It will not matter much if this or that particular deal to buy a car falls through. You see a car advertised in the newspaper. You write to ask about it, and the seller--a private party with only one car to sell--writes back with an offer. </a:t>
            </a:r>
            <a:r>
              <a:rPr lang="en-US" sz="2600">
                <a:effectLst/>
                <a:ea typeface="Times New Roman" panose="02020603050405020304" pitchFamily="18" charset="0"/>
                <a:cs typeface="Verdana" panose="020B0604030504040204" pitchFamily="34" charset="0"/>
              </a:rPr>
              <a:t>You mail your </a:t>
            </a:r>
            <a:r>
              <a:rPr lang="en-US" sz="2600" dirty="0">
                <a:effectLst/>
                <a:ea typeface="Times New Roman" panose="02020603050405020304" pitchFamily="18" charset="0"/>
                <a:cs typeface="Verdana" panose="020B0604030504040204" pitchFamily="34" charset="0"/>
              </a:rPr>
              <a:t>acceptance, but the post office delays delivery for two weeks.  When the seller doesn't hear from you she sells to someone else and mails a revocation to you. The seller is eager to sell because she needs the money. When the second buyer comes along, she is afraid of losing the sale and acts quickly.  </a:t>
            </a:r>
            <a:endParaRPr lang="en-US" sz="2600" dirty="0">
              <a:effectLst/>
              <a:ea typeface="Times New Roman" panose="02020603050405020304" pitchFamily="18" charset="0"/>
            </a:endParaRPr>
          </a:p>
          <a:p>
            <a:r>
              <a:rPr lang="en-US" sz="2600" dirty="0"/>
              <a:t>Who most needs certainty that there is a contract?</a:t>
            </a:r>
          </a:p>
          <a:p>
            <a:r>
              <a:rPr lang="en-US" sz="2600" dirty="0"/>
              <a:t>(a) The buyer</a:t>
            </a:r>
          </a:p>
          <a:p>
            <a:r>
              <a:rPr lang="en-US" sz="2600" dirty="0"/>
              <a:t>(b) The seller</a:t>
            </a:r>
          </a:p>
          <a:p>
            <a:endParaRPr lang="en-US" sz="2600" dirty="0"/>
          </a:p>
        </p:txBody>
      </p:sp>
    </p:spTree>
    <p:extLst>
      <p:ext uri="{BB962C8B-B14F-4D97-AF65-F5344CB8AC3E}">
        <p14:creationId xmlns:p14="http://schemas.microsoft.com/office/powerpoint/2010/main" val="882380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10A3D-F8E6-46B6-849E-68B74B06E04D}"/>
              </a:ext>
            </a:extLst>
          </p:cNvPr>
          <p:cNvSpPr>
            <a:spLocks noGrp="1"/>
          </p:cNvSpPr>
          <p:nvPr>
            <p:ph type="title"/>
          </p:nvPr>
        </p:nvSpPr>
        <p:spPr/>
        <p:txBody>
          <a:bodyPr/>
          <a:lstStyle/>
          <a:p>
            <a:r>
              <a:rPr lang="en-US" dirty="0"/>
              <a:t>Point Of The Examples</a:t>
            </a:r>
          </a:p>
        </p:txBody>
      </p:sp>
      <p:sp>
        <p:nvSpPr>
          <p:cNvPr id="3" name="Content Placeholder 2">
            <a:extLst>
              <a:ext uri="{FF2B5EF4-FFF2-40B4-BE49-F238E27FC236}">
                <a16:creationId xmlns:a16="http://schemas.microsoft.com/office/drawing/2014/main" id="{5DFB6066-D811-4BEF-9ADE-1320589850E3}"/>
              </a:ext>
            </a:extLst>
          </p:cNvPr>
          <p:cNvSpPr>
            <a:spLocks noGrp="1"/>
          </p:cNvSpPr>
          <p:nvPr>
            <p:ph idx="1"/>
          </p:nvPr>
        </p:nvSpPr>
        <p:spPr/>
        <p:txBody>
          <a:bodyPr/>
          <a:lstStyle/>
          <a:p>
            <a:r>
              <a:rPr lang="en-US" dirty="0"/>
              <a:t>The mailbox rule means that the offeree has certainty about when the contract is formed. </a:t>
            </a:r>
          </a:p>
          <a:p>
            <a:pPr lvl="1"/>
            <a:r>
              <a:rPr lang="en-US" sz="3200" dirty="0"/>
              <a:t>In the first example, it is the offeree that needs certainty. </a:t>
            </a:r>
          </a:p>
          <a:p>
            <a:pPr lvl="1"/>
            <a:r>
              <a:rPr lang="en-US" sz="3200" dirty="0"/>
              <a:t>But in the second example, it is the </a:t>
            </a:r>
            <a:r>
              <a:rPr lang="en-US" sz="3200" i="1" dirty="0"/>
              <a:t>offeror</a:t>
            </a:r>
            <a:r>
              <a:rPr lang="en-US" sz="3200" dirty="0"/>
              <a:t> that needs certainty.  </a:t>
            </a:r>
          </a:p>
          <a:p>
            <a:r>
              <a:rPr lang="en-US" dirty="0"/>
              <a:t>Contract law has ways to protect the offeror when it is the offeror that needs certainty. </a:t>
            </a:r>
          </a:p>
        </p:txBody>
      </p:sp>
    </p:spTree>
    <p:extLst>
      <p:ext uri="{BB962C8B-B14F-4D97-AF65-F5344CB8AC3E}">
        <p14:creationId xmlns:p14="http://schemas.microsoft.com/office/powerpoint/2010/main" val="1011934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F79B1-266C-4286-888F-A0F907EC8BEF}"/>
              </a:ext>
            </a:extLst>
          </p:cNvPr>
          <p:cNvSpPr>
            <a:spLocks noGrp="1"/>
          </p:cNvSpPr>
          <p:nvPr>
            <p:ph type="title"/>
          </p:nvPr>
        </p:nvSpPr>
        <p:spPr/>
        <p:txBody>
          <a:bodyPr/>
          <a:lstStyle/>
          <a:p>
            <a:r>
              <a:rPr lang="en-US" dirty="0"/>
              <a:t>Ways Around the Rule</a:t>
            </a:r>
          </a:p>
        </p:txBody>
      </p:sp>
      <p:sp>
        <p:nvSpPr>
          <p:cNvPr id="3" name="Content Placeholder 2">
            <a:extLst>
              <a:ext uri="{FF2B5EF4-FFF2-40B4-BE49-F238E27FC236}">
                <a16:creationId xmlns:a16="http://schemas.microsoft.com/office/drawing/2014/main" id="{6ADFE63F-39AA-4401-8492-508211E2DF37}"/>
              </a:ext>
            </a:extLst>
          </p:cNvPr>
          <p:cNvSpPr>
            <a:spLocks noGrp="1"/>
          </p:cNvSpPr>
          <p:nvPr>
            <p:ph idx="1"/>
          </p:nvPr>
        </p:nvSpPr>
        <p:spPr>
          <a:xfrm>
            <a:off x="609600" y="1600201"/>
            <a:ext cx="10972800" cy="4979985"/>
          </a:xfrm>
        </p:spPr>
        <p:txBody>
          <a:bodyPr/>
          <a:lstStyle/>
          <a:p>
            <a:r>
              <a:rPr lang="en-US" dirty="0"/>
              <a:t>Improper method of communication. </a:t>
            </a:r>
          </a:p>
          <a:p>
            <a:pPr lvl="1"/>
            <a:r>
              <a:rPr lang="en-US" sz="2800" dirty="0"/>
              <a:t>Examples: The offeree addresses the letter wrong, or sends it by an unreasonably slow means--carrier turtle, bulk mail.  Where the letter never gets there, or is delayed for an unreasonably long time, the court will not follow the mailbox rule; it will not hold that acceptance occurred with dispatch. </a:t>
            </a:r>
          </a:p>
          <a:p>
            <a:pPr lvl="2"/>
            <a:r>
              <a:rPr lang="en-US" sz="2400" dirty="0"/>
              <a:t>The delay must not be the sender/offeree’s fault. </a:t>
            </a:r>
          </a:p>
          <a:p>
            <a:r>
              <a:rPr lang="en-US" sz="3200" dirty="0"/>
              <a:t>The black letter standard is that you have to use a reasonable form of response. </a:t>
            </a:r>
          </a:p>
          <a:p>
            <a:pPr lvl="1"/>
            <a:r>
              <a:rPr lang="en-US" sz="2800" dirty="0"/>
              <a:t>The tutorials cover the history that leads to this rule. </a:t>
            </a:r>
          </a:p>
          <a:p>
            <a:endParaRPr lang="en-US" dirty="0"/>
          </a:p>
          <a:p>
            <a:endParaRPr lang="en-US" dirty="0"/>
          </a:p>
        </p:txBody>
      </p:sp>
    </p:spTree>
    <p:extLst>
      <p:ext uri="{BB962C8B-B14F-4D97-AF65-F5344CB8AC3E}">
        <p14:creationId xmlns:p14="http://schemas.microsoft.com/office/powerpoint/2010/main" val="2920626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42BD2-E6A0-4E40-A952-232B16906C12}"/>
              </a:ext>
            </a:extLst>
          </p:cNvPr>
          <p:cNvSpPr>
            <a:spLocks noGrp="1"/>
          </p:cNvSpPr>
          <p:nvPr>
            <p:ph type="title"/>
          </p:nvPr>
        </p:nvSpPr>
        <p:spPr/>
        <p:txBody>
          <a:bodyPr/>
          <a:lstStyle/>
          <a:p>
            <a:r>
              <a:rPr lang="en-US" dirty="0"/>
              <a:t>Changing the Rule in the Offer</a:t>
            </a:r>
          </a:p>
        </p:txBody>
      </p:sp>
      <p:sp>
        <p:nvSpPr>
          <p:cNvPr id="3" name="Content Placeholder 2">
            <a:extLst>
              <a:ext uri="{FF2B5EF4-FFF2-40B4-BE49-F238E27FC236}">
                <a16:creationId xmlns:a16="http://schemas.microsoft.com/office/drawing/2014/main" id="{60E0FDA4-8B08-42A7-863F-8F436B0B2E5D}"/>
              </a:ext>
            </a:extLst>
          </p:cNvPr>
          <p:cNvSpPr>
            <a:spLocks noGrp="1"/>
          </p:cNvSpPr>
          <p:nvPr>
            <p:ph idx="1"/>
          </p:nvPr>
        </p:nvSpPr>
        <p:spPr>
          <a:xfrm>
            <a:off x="609600" y="1600201"/>
            <a:ext cx="9220200" cy="4530725"/>
          </a:xfrm>
        </p:spPr>
        <p:txBody>
          <a:bodyPr/>
          <a:lstStyle/>
          <a:p>
            <a:r>
              <a:rPr lang="en-US" dirty="0"/>
              <a:t>in some cases the offer itself will define the method of acceptance.  The offer may say:  "Please reply in person", "Please reply by mail", “acceptance effective on receipt” etc.</a:t>
            </a:r>
          </a:p>
          <a:p>
            <a:r>
              <a:rPr lang="en-US" dirty="0"/>
              <a:t>General rule:  if the offer mentions a method of acceptance, that is the method the offeree has to use.  </a:t>
            </a:r>
          </a:p>
          <a:p>
            <a:r>
              <a:rPr lang="en-US" dirty="0"/>
              <a:t> Note:  the offeror can change the mailbox rule itself.  The offer can say, "The offer will not be accepted until I receive your acceptance." </a:t>
            </a:r>
          </a:p>
        </p:txBody>
      </p:sp>
      <p:pic>
        <p:nvPicPr>
          <p:cNvPr id="1028" name="Picture 4" descr="Free Yosemite Sam Png, Download Free Clip Art, Free Clip Art on Clipart  Library">
            <a:extLst>
              <a:ext uri="{FF2B5EF4-FFF2-40B4-BE49-F238E27FC236}">
                <a16:creationId xmlns:a16="http://schemas.microsoft.com/office/drawing/2014/main" id="{CA11C3E8-F808-4AEE-A355-855241FF38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29800" y="2286000"/>
            <a:ext cx="2133600" cy="35112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6954870"/>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4078</TotalTime>
  <Words>1213</Words>
  <Application>Microsoft Office PowerPoint</Application>
  <PresentationFormat>Widescreen</PresentationFormat>
  <Paragraphs>84</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Garamond</vt:lpstr>
      <vt:lpstr>Times New Roman</vt:lpstr>
      <vt:lpstr>Verdana</vt:lpstr>
      <vt:lpstr>Wingdings</vt:lpstr>
      <vt:lpstr>Edge</vt:lpstr>
      <vt:lpstr>The Mailbox Rule</vt:lpstr>
      <vt:lpstr>A Mailbox Rule Fact Pattern</vt:lpstr>
      <vt:lpstr>The Time Sequence</vt:lpstr>
      <vt:lpstr>The Common Law Rule (The "Mailbox Rule")</vt:lpstr>
      <vt:lpstr>Need For Certainty, 1</vt:lpstr>
      <vt:lpstr>Need For Certainty, 2</vt:lpstr>
      <vt:lpstr>Point Of The Examples</vt:lpstr>
      <vt:lpstr>Ways Around the Rule</vt:lpstr>
      <vt:lpstr>Changing the Rule in the Offer</vt:lpstr>
      <vt:lpstr>Seed Co. and Brown</vt:lpstr>
      <vt:lpstr>Mason Jars</vt:lpstr>
      <vt:lpstr>International Convention of Sale of Goods</vt:lpstr>
      <vt:lpstr>Uniform Electronic Transactions Act</vt:lpstr>
      <vt:lpstr>UNIFORM COMPUTER INFORMATION TRANSACTIONS 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Richard</dc:creator>
  <cp:lastModifiedBy>Richard Warner</cp:lastModifiedBy>
  <cp:revision>1057</cp:revision>
  <dcterms:created xsi:type="dcterms:W3CDTF">2004-03-08T21:13:20Z</dcterms:created>
  <dcterms:modified xsi:type="dcterms:W3CDTF">2022-11-07T22:56:56Z</dcterms:modified>
</cp:coreProperties>
</file>